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4" r:id="rId2"/>
    <p:sldId id="262" r:id="rId3"/>
    <p:sldId id="265" r:id="rId4"/>
    <p:sldId id="306" r:id="rId5"/>
    <p:sldId id="307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9" r:id="rId15"/>
    <p:sldId id="290" r:id="rId16"/>
    <p:sldId id="274" r:id="rId17"/>
    <p:sldId id="275" r:id="rId18"/>
    <p:sldId id="291" r:id="rId19"/>
    <p:sldId id="294" r:id="rId20"/>
    <p:sldId id="293" r:id="rId21"/>
    <p:sldId id="292" r:id="rId22"/>
    <p:sldId id="278" r:id="rId23"/>
    <p:sldId id="279" r:id="rId24"/>
    <p:sldId id="280" r:id="rId25"/>
    <p:sldId id="281" r:id="rId26"/>
    <p:sldId id="295" r:id="rId27"/>
    <p:sldId id="282" r:id="rId28"/>
    <p:sldId id="283" r:id="rId29"/>
    <p:sldId id="296" r:id="rId30"/>
    <p:sldId id="288" r:id="rId31"/>
    <p:sldId id="276" r:id="rId32"/>
    <p:sldId id="297" r:id="rId33"/>
    <p:sldId id="299" r:id="rId34"/>
    <p:sldId id="298" r:id="rId35"/>
    <p:sldId id="284" r:id="rId36"/>
    <p:sldId id="285" r:id="rId37"/>
    <p:sldId id="300" r:id="rId38"/>
    <p:sldId id="301" r:id="rId39"/>
    <p:sldId id="286" r:id="rId40"/>
    <p:sldId id="287" r:id="rId41"/>
    <p:sldId id="302" r:id="rId42"/>
    <p:sldId id="303" r:id="rId43"/>
    <p:sldId id="277" r:id="rId44"/>
    <p:sldId id="304" r:id="rId45"/>
    <p:sldId id="305" r:id="rId46"/>
  </p:sldIdLst>
  <p:sldSz cx="9144000" cy="5143500" type="screen16x9"/>
  <p:notesSz cx="6797675" cy="9926638"/>
  <p:custDataLst>
    <p:tags r:id="rId4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B9D"/>
    <a:srgbClr val="003366"/>
    <a:srgbClr val="002744"/>
    <a:srgbClr val="000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00" autoAdjust="0"/>
  </p:normalViewPr>
  <p:slideViewPr>
    <p:cSldViewPr snapToGrid="0" snapToObjects="1">
      <p:cViewPr>
        <p:scale>
          <a:sx n="70" d="100"/>
          <a:sy n="70" d="100"/>
        </p:scale>
        <p:origin x="-2814" y="-11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9F7A-C70C-43F2-9A7B-FE0BCE98BEA5}" type="datetimeFigureOut">
              <a:rPr lang="en-NZ" smtClean="0"/>
              <a:t>13/03/2018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D7062-B086-436C-80F4-54DE0C2491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9909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D1185F-A439-41F1-9DB5-C48D85967DD6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A1935D-7682-4D81-A32C-D3D8C945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88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Waipa as a district lies in the area of the front line of the Maori wars</a:t>
            </a:r>
            <a:r>
              <a:rPr lang="en-US" baseline="0" dirty="0" smtClean="0"/>
              <a:t> in the 1860s.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battles of a different kind continue.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 year passions started to run high over the question of creating a Maori electoral ward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90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argue that we shouldn’t be giving Maori special treatment is wrong. We should be giving them </a:t>
            </a:r>
            <a:r>
              <a:rPr lang="en-US" baseline="0" dirty="0" smtClean="0"/>
              <a:t>special treatment.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624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Mayor has frequently spoken of “one person, one vote”.</a:t>
            </a:r>
          </a:p>
          <a:p>
            <a:endParaRPr lang="en-US" dirty="0" smtClean="0"/>
          </a:p>
          <a:p>
            <a:r>
              <a:rPr lang="en-US" dirty="0" smtClean="0"/>
              <a:t>But we don’t have that. And it’s enshrined in law.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56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Definitely NOT “one person, one vote”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175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is everyone’s vote still worth the same?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199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007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every voter in Cambridge or Te Awamutu is far more valuable than one in a rural ward.</a:t>
            </a:r>
          </a:p>
          <a:p>
            <a:endParaRPr lang="en-US" dirty="0" smtClean="0"/>
          </a:p>
          <a:p>
            <a:r>
              <a:rPr lang="en-US" dirty="0" smtClean="0"/>
              <a:t>If you have a particular political viewpoint, it pays to find others who share your views and stand together in a town ward. </a:t>
            </a:r>
          </a:p>
          <a:p>
            <a:endParaRPr lang="en-US" dirty="0" smtClean="0"/>
          </a:p>
          <a:p>
            <a:r>
              <a:rPr lang="en-US" dirty="0" smtClean="0"/>
              <a:t>If Cambridge </a:t>
            </a:r>
            <a:r>
              <a:rPr lang="en-US" dirty="0" err="1" smtClean="0"/>
              <a:t>councillors</a:t>
            </a:r>
            <a:r>
              <a:rPr lang="en-US" dirty="0" smtClean="0"/>
              <a:t> were to be against a Maori ward, but the </a:t>
            </a:r>
            <a:r>
              <a:rPr lang="en-US" dirty="0" err="1" smtClean="0"/>
              <a:t>Kakepuku</a:t>
            </a:r>
            <a:r>
              <a:rPr lang="en-US" dirty="0" smtClean="0"/>
              <a:t> member was to be pro-Maori ward, the Council chamber is already loaded against a Maori ward before</a:t>
            </a:r>
            <a:r>
              <a:rPr lang="en-US" baseline="0" dirty="0" smtClean="0"/>
              <a:t> the issue is debated or the vote taken.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19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yet it is argued that creating a Maori ward creates an unfair democratic system. It doesn’t.</a:t>
            </a:r>
          </a:p>
          <a:p>
            <a:endParaRPr lang="en-US" dirty="0" smtClean="0"/>
          </a:p>
          <a:p>
            <a:r>
              <a:rPr lang="en-US" dirty="0" smtClean="0"/>
              <a:t>It is already unfair.</a:t>
            </a:r>
          </a:p>
          <a:p>
            <a:endParaRPr lang="en-US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423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804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someone lives in Cambridge, the have to vote in the Cambridge ward.</a:t>
            </a:r>
          </a:p>
          <a:p>
            <a:endParaRPr lang="en-US" dirty="0" smtClean="0"/>
          </a:p>
          <a:p>
            <a:r>
              <a:rPr lang="en-US" dirty="0" smtClean="0"/>
              <a:t>If you are on the Maori electoral role you would only be allowed to vote for the Maori ward candidates, and only in Waipa (assuming a single, district-wide ward)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225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on the general electoral role, you can only vote for general ward candidates and only in your geographical ward. </a:t>
            </a:r>
          </a:p>
          <a:p>
            <a:endParaRPr lang="en-US" dirty="0" smtClean="0"/>
          </a:p>
          <a:p>
            <a:r>
              <a:rPr lang="en-US" dirty="0" smtClean="0"/>
              <a:t>So Cambridge voters can only vote in Cambridge ward.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88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brief overview of the timeline.</a:t>
            </a:r>
          </a:p>
          <a:p>
            <a:r>
              <a:rPr lang="en-US" dirty="0" smtClean="0"/>
              <a:t>Of particular relevance is the second half: the 5</a:t>
            </a:r>
            <a:r>
              <a:rPr lang="en-US" baseline="0" dirty="0" smtClean="0"/>
              <a:t> weeks from end of September to end October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230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 – a</a:t>
            </a:r>
            <a:r>
              <a:rPr lang="en-US" baseline="0" dirty="0" smtClean="0"/>
              <a:t> Maori ward does not create a separate electoral system.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simply uses the existing one.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087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rules for candidates are the same.</a:t>
            </a:r>
          </a:p>
          <a:p>
            <a:endParaRPr lang="en-US" dirty="0" smtClean="0"/>
          </a:p>
          <a:p>
            <a:r>
              <a:rPr lang="en-US" dirty="0" smtClean="0"/>
              <a:t>It uses the same system.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340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a</a:t>
            </a:r>
            <a:r>
              <a:rPr lang="en-US" baseline="0" dirty="0" smtClean="0"/>
              <a:t> Maori ward and the current system, the successful candidate would be elected the same as everyone else.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what those opposed to Maori wards mean is: stand for election alongside everyone else in the same ward.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the chances of Maori actually getting elected in a general ward?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in what follows I have tried to do the best I can with the stats available. There are a number of assumptions.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8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Maori are a clear minority in every ward. Voting on race lines won’t help them get elected.</a:t>
            </a:r>
          </a:p>
          <a:p>
            <a:endParaRPr lang="en-US" dirty="0" smtClean="0"/>
          </a:p>
          <a:p>
            <a:r>
              <a:rPr lang="en-US" dirty="0" smtClean="0"/>
              <a:t>You don’t need a</a:t>
            </a:r>
            <a:r>
              <a:rPr lang="en-US" baseline="0" dirty="0" smtClean="0"/>
              <a:t> Maori-ward to have race-based voting.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an occupational group such as primary industries is larger than Maori (although some Maori will be working in that group as well)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51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precision of the numbers isn’t what’s important here.</a:t>
            </a:r>
          </a:p>
          <a:p>
            <a:endParaRPr lang="en-US" dirty="0" smtClean="0"/>
          </a:p>
          <a:p>
            <a:r>
              <a:rPr lang="en-US" dirty="0" smtClean="0"/>
              <a:t>Rather it is the order of magnitude of those numbers that counts.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62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Maori all</a:t>
            </a:r>
            <a:r>
              <a:rPr lang="en-US" baseline="0" dirty="0" smtClean="0"/>
              <a:t> vote for a Maori candidate where there is one; and non-Maori do not vote for a Maori candidate.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other words, voting is along race line (even though there is no Maori ward)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319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it gets worse……</a:t>
            </a:r>
          </a:p>
          <a:p>
            <a:endParaRPr lang="en-US" dirty="0" smtClean="0"/>
          </a:p>
          <a:p>
            <a:r>
              <a:rPr lang="en-US" dirty="0" smtClean="0"/>
              <a:t>Where husbands/wives or partners vote together for agreed candidates, 213 voters could easily be 107 households. </a:t>
            </a:r>
          </a:p>
          <a:p>
            <a:endParaRPr lang="en-US" dirty="0" smtClean="0"/>
          </a:p>
          <a:p>
            <a:r>
              <a:rPr lang="en-US" dirty="0" smtClean="0"/>
              <a:t>One street. </a:t>
            </a:r>
          </a:p>
          <a:p>
            <a:endParaRPr lang="en-US" dirty="0" smtClean="0"/>
          </a:p>
          <a:p>
            <a:r>
              <a:rPr lang="en-US" dirty="0" smtClean="0"/>
              <a:t>Not</a:t>
            </a:r>
            <a:r>
              <a:rPr lang="en-US" baseline="0" dirty="0" smtClean="0"/>
              <a:t> even one full golf club membership.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247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print is small.</a:t>
            </a:r>
          </a:p>
          <a:p>
            <a:endParaRPr lang="en-US" dirty="0" smtClean="0"/>
          </a:p>
          <a:p>
            <a:r>
              <a:rPr lang="en-US" dirty="0" smtClean="0"/>
              <a:t>The conclusion is that across the district, only 2.84% of electors could deny any representation to 14% of the population.</a:t>
            </a:r>
          </a:p>
          <a:p>
            <a:endParaRPr lang="en-US" dirty="0" smtClean="0"/>
          </a:p>
          <a:p>
            <a:r>
              <a:rPr lang="en-US" dirty="0" smtClean="0"/>
              <a:t>2.84% could be </a:t>
            </a:r>
            <a:r>
              <a:rPr lang="en-US" dirty="0" err="1" smtClean="0"/>
              <a:t>hard-line</a:t>
            </a:r>
            <a:r>
              <a:rPr lang="en-US" dirty="0" smtClean="0"/>
              <a:t>, political extremists,</a:t>
            </a:r>
            <a:r>
              <a:rPr lang="en-US" baseline="0" dirty="0" smtClean="0"/>
              <a:t> not reflective of any majority view.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2.84% is not necessarily a political mandate in itself, and yet can deny a political mandate for a section of the population 5 times that size.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721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186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that is now the language the Green Party is using for this issue.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60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in attendance. Not everyone spoke.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494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3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always do what you have always done, you will always get what you have always had.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670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3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978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584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Maori turn out would be crucial, and still need support from non-Maori voters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51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STV everyone has 1 vote.</a:t>
            </a:r>
          </a:p>
          <a:p>
            <a:endParaRPr lang="en-US" dirty="0" smtClean="0"/>
          </a:p>
          <a:p>
            <a:r>
              <a:rPr lang="en-US" dirty="0" smtClean="0"/>
              <a:t>But we can choose an order of preference for candidates.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207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80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034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then there is no guarantee. If the best candidate is </a:t>
            </a:r>
            <a:r>
              <a:rPr lang="en-US" dirty="0" err="1" smtClean="0"/>
              <a:t>pakeha</a:t>
            </a:r>
            <a:r>
              <a:rPr lang="en-US" dirty="0" smtClean="0"/>
              <a:t>, or no Maori stand for election, there</a:t>
            </a:r>
            <a:r>
              <a:rPr lang="en-US" baseline="0" dirty="0" smtClean="0"/>
              <a:t> will be no Maori </a:t>
            </a:r>
            <a:r>
              <a:rPr lang="en-US" baseline="0" dirty="0" err="1" smtClean="0"/>
              <a:t>councillor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there is no legal right to have a seat.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13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056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Otherwise they can give all the advice and exhortation they like, </a:t>
            </a:r>
            <a:r>
              <a:rPr lang="en-US" dirty="0" err="1" smtClean="0"/>
              <a:t>councillors</a:t>
            </a:r>
            <a:r>
              <a:rPr lang="en-US" dirty="0" smtClean="0"/>
              <a:t> don’t have to listen,</a:t>
            </a:r>
            <a:r>
              <a:rPr lang="en-US" baseline="0" dirty="0" smtClean="0"/>
              <a:t> and they won’t be part of the actual decision.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9684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democratic principle is that you can vote someone on to Council, and you can vote them off again.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6229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appointee has no democratic</a:t>
            </a:r>
            <a:r>
              <a:rPr lang="en-US" baseline="0" dirty="0" smtClean="0"/>
              <a:t> accountability to the ratepayers.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can’t be voted out of office.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160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necessary when there is the statutory aberration of a potential poll on representation.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9611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9073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37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October Resolution.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councillor</a:t>
            </a:r>
            <a:r>
              <a:rPr lang="en-US" dirty="0" smtClean="0"/>
              <a:t> had spent the weekend phoning his ward colleagues to</a:t>
            </a:r>
            <a:r>
              <a:rPr lang="en-US" baseline="0" dirty="0" smtClean="0"/>
              <a:t> ensure they voted against the recommendation. And they did, not </a:t>
            </a:r>
            <a:r>
              <a:rPr lang="en-US" baseline="0" dirty="0" err="1" smtClean="0"/>
              <a:t>realising</a:t>
            </a:r>
            <a:r>
              <a:rPr lang="en-US" baseline="0" dirty="0" smtClean="0"/>
              <a:t> the effect of what they were doing.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5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9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12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arguments against Maori wards did we hear?</a:t>
            </a:r>
          </a:p>
          <a:p>
            <a:endParaRPr lang="en-US" dirty="0" smtClean="0"/>
          </a:p>
          <a:p>
            <a:r>
              <a:rPr lang="en-US" dirty="0" smtClean="0"/>
              <a:t>These are not new; not original; still being used in the current 5 referendum campaigns on Maori wards.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88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Treaty already gives Maori special treatment.</a:t>
            </a:r>
          </a:p>
          <a:p>
            <a:endParaRPr lang="en-US" dirty="0" smtClean="0"/>
          </a:p>
          <a:p>
            <a:r>
              <a:rPr lang="en-US" dirty="0" smtClean="0"/>
              <a:t>The LGA gives them special treatment.</a:t>
            </a:r>
          </a:p>
          <a:p>
            <a:endParaRPr lang="en-US" dirty="0" smtClean="0"/>
          </a:p>
          <a:p>
            <a:r>
              <a:rPr lang="en-US" dirty="0" smtClean="0"/>
              <a:t>Council is not</a:t>
            </a:r>
            <a:r>
              <a:rPr lang="en-US" baseline="0" dirty="0" smtClean="0"/>
              <a:t> GIVING them special treatment, just trying to apply the special treatment they already have.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Maori have a right to contribute to decision-making in Councils. These are </a:t>
            </a:r>
            <a:r>
              <a:rPr lang="en-US" baseline="0" dirty="0" err="1" smtClean="0"/>
              <a:t>Pakeha</a:t>
            </a:r>
            <a:r>
              <a:rPr lang="en-US" baseline="0" dirty="0" smtClean="0"/>
              <a:t>-dominated councils.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if we had a 100% Maori council, </a:t>
            </a:r>
            <a:r>
              <a:rPr lang="en-US" baseline="0" dirty="0" err="1" smtClean="0"/>
              <a:t>pakeha</a:t>
            </a:r>
            <a:r>
              <a:rPr lang="en-US" baseline="0" dirty="0" smtClean="0"/>
              <a:t> wouldn’t have a right to contribute to decision-making.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Maori’s special treatment already exists in law.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935D-7682-4D81-A32C-D3D8C945FAA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7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359352"/>
            <a:ext cx="7772400" cy="2134962"/>
          </a:xfrm>
        </p:spPr>
        <p:txBody>
          <a:bodyPr/>
          <a:lstStyle>
            <a:lvl1pPr algn="l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Presentation heading</a:t>
            </a:r>
            <a:br>
              <a:rPr lang="en-AU" dirty="0" smtClean="0"/>
            </a:br>
            <a:r>
              <a:rPr lang="en-AU" dirty="0" err="1" smtClean="0"/>
              <a:t>calibri</a:t>
            </a:r>
            <a:r>
              <a:rPr lang="en-AU" dirty="0" smtClean="0"/>
              <a:t> bold, 48 </a:t>
            </a:r>
            <a:r>
              <a:rPr lang="en-AU" dirty="0" err="1" smtClean="0"/>
              <a:t>pt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three lines max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94313"/>
            <a:ext cx="6400800" cy="127294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Presentation Sub heading …</a:t>
            </a:r>
          </a:p>
          <a:p>
            <a:r>
              <a:rPr lang="en-AU" dirty="0" smtClean="0"/>
              <a:t>Calibri 32 </a:t>
            </a:r>
            <a:r>
              <a:rPr lang="en-AU" dirty="0" err="1" smtClean="0"/>
              <a:t>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0984-D89B-41BD-AB00-37AE3C77BD23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547A-FE80-4183-B7A6-AEF0478DB0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44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C488C-C7F3-4C0B-BE0E-08FC0884EBD1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99B3-78BE-405D-9E3D-FC80D23A0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4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131D-82C3-470D-9076-131BDB1C6983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CEA4-7B75-4807-AC47-6632772D7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83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cap="all" baseline="0">
                <a:solidFill>
                  <a:srgbClr val="003366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257"/>
            <a:ext cx="8229600" cy="2808968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D245-4336-4F61-B279-90559FFE3E9A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BA61-FBE2-40C3-AE20-BF520FBD1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721632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rgbClr val="139B9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13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rgbClr val="139B9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09B8-7AB9-40A4-B230-F722AFE2E8D3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4BE6-C176-4A7F-B11B-CF2484343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35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B509-C0E0-4397-95E5-F6DFA996813C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B1D7-4838-4EAC-AA8E-7031DA38C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8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rgbClr val="139B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rgbClr val="139B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47A0-D61E-46BE-83F5-211472C3EEC4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1BD6-2A81-477A-9EF8-D1BE571B4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28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C90F-9A75-4BAB-98FC-FCBA9538C739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2B5F-928E-4F0E-98A3-A2753E757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39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B378-43B0-4FB4-B6DB-AEA3F08914FE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1BB2-BFD9-4ED1-A8A1-385C766C2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99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139B9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4379-D5B2-41D3-AE10-C1A978ECA2E0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CF63-1066-4915-9514-F619ACE75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7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3200" b="1">
                <a:solidFill>
                  <a:srgbClr val="139B9D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480E-5FAA-4EC7-A0D8-EDE5F9E1600C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713A-D4A6-43FA-AB3F-836E3A990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7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 smtClean="0"/>
              <a:t>Click to edit Master text styles</a:t>
            </a:r>
          </a:p>
          <a:p>
            <a:pPr lvl="1"/>
            <a:r>
              <a:rPr lang="en-AU" altLang="en-US" dirty="0" smtClean="0"/>
              <a:t>Second level</a:t>
            </a:r>
          </a:p>
          <a:p>
            <a:pPr lvl="2"/>
            <a:r>
              <a:rPr lang="en-AU" altLang="en-US" dirty="0" smtClean="0"/>
              <a:t>Third level</a:t>
            </a:r>
          </a:p>
          <a:p>
            <a:pPr lvl="3"/>
            <a:r>
              <a:rPr lang="en-AU" altLang="en-US" dirty="0" smtClean="0"/>
              <a:t>Fourth level</a:t>
            </a:r>
          </a:p>
          <a:p>
            <a:pPr lvl="4"/>
            <a:r>
              <a:rPr lang="en-AU" altLang="en-US" dirty="0" smtClean="0"/>
              <a:t>Fifth level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632DC6-1637-49FC-BDD5-202BD11493D5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5BED7C-C166-4EEB-97F6-EB5E1CC12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 cap="all" baseline="0">
          <a:solidFill>
            <a:srgbClr val="003366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b="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b="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b="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12" y="2739286"/>
            <a:ext cx="7206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2018 WAIPA BATTLE FOR MAORI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A ‘SITREP’ FOR MAORI DEMOCRACY</a:t>
            </a:r>
            <a:endParaRPr lang="en-NZ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3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4000" dirty="0">
                <a:solidFill>
                  <a:srgbClr val="008A3E"/>
                </a:solidFill>
              </a:rPr>
              <a:t>It is not Council’s decision </a:t>
            </a:r>
            <a:r>
              <a:rPr lang="en-US" sz="4000" i="1" dirty="0">
                <a:solidFill>
                  <a:srgbClr val="008A3E"/>
                </a:solidFill>
              </a:rPr>
              <a:t>whether</a:t>
            </a:r>
            <a:r>
              <a:rPr lang="en-US" sz="4000" dirty="0">
                <a:solidFill>
                  <a:srgbClr val="008A3E"/>
                </a:solidFill>
              </a:rPr>
              <a:t> to accord Maori special treatment, but HOW to give effect to it.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830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Disarming the </a:t>
            </a:r>
            <a:r>
              <a:rPr lang="en-US" dirty="0" smtClean="0"/>
              <a:t>“fair vote”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“One person – one vote” is fair?</a:t>
            </a:r>
          </a:p>
          <a:p>
            <a:r>
              <a:rPr lang="en-US" dirty="0"/>
              <a:t>In FPP elections each voter may cast as many votes as there are positions to be filled </a:t>
            </a:r>
          </a:p>
          <a:p>
            <a:pPr marL="0" indent="0">
              <a:buNone/>
            </a:pPr>
            <a:r>
              <a:rPr lang="en-US" sz="2400" dirty="0"/>
              <a:t>     (s5A(a)(</a:t>
            </a:r>
            <a:r>
              <a:rPr lang="en-US" sz="2400" dirty="0" err="1"/>
              <a:t>i</a:t>
            </a:r>
            <a:r>
              <a:rPr lang="en-US" sz="2400" dirty="0"/>
              <a:t>) LEA 2001)</a:t>
            </a:r>
          </a:p>
          <a:p>
            <a:pPr marL="0" indent="0">
              <a:buNone/>
            </a:pPr>
            <a:endParaRPr lang="en-US" sz="2400" dirty="0"/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65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voting?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Cambridge </a:t>
            </a:r>
            <a:r>
              <a:rPr lang="en-US" dirty="0"/>
              <a:t>and Te Awamutu wards – 4 </a:t>
            </a:r>
            <a:r>
              <a:rPr lang="en-US" dirty="0" smtClean="0"/>
              <a:t>votes 	each</a:t>
            </a:r>
            <a:endParaRPr lang="en-US" dirty="0"/>
          </a:p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dirty="0"/>
              <a:t>Pirongia ward – 2 votes</a:t>
            </a:r>
          </a:p>
          <a:p>
            <a:pPr marL="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Kakepuku</a:t>
            </a:r>
            <a:r>
              <a:rPr lang="en-US" dirty="0"/>
              <a:t> and </a:t>
            </a:r>
            <a:r>
              <a:rPr lang="en-US" dirty="0" err="1"/>
              <a:t>Maungatautari</a:t>
            </a:r>
            <a:r>
              <a:rPr lang="en-US" dirty="0"/>
              <a:t> wards – 1 vote </a:t>
            </a:r>
            <a:r>
              <a:rPr lang="en-US" dirty="0" smtClean="0"/>
              <a:t>	each</a:t>
            </a:r>
            <a:endParaRPr lang="en-US" dirty="0"/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Vote distribution by Waipa ward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74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Votes of equal value?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Cambridge and Te Awamutu voters each vote for 1/3 of Council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99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Votes of equal value?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Cambridge and Te Awamutu voters each vote for 1/3 of Council</a:t>
            </a:r>
          </a:p>
          <a:p>
            <a:r>
              <a:rPr lang="en-US" dirty="0" err="1">
                <a:solidFill>
                  <a:srgbClr val="0070C0"/>
                </a:solidFill>
              </a:rPr>
              <a:t>Kakepuku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dirty="0" err="1">
                <a:solidFill>
                  <a:srgbClr val="0070C0"/>
                </a:solidFill>
              </a:rPr>
              <a:t>Maungatautari</a:t>
            </a:r>
            <a:r>
              <a:rPr lang="en-US" dirty="0">
                <a:solidFill>
                  <a:srgbClr val="0070C0"/>
                </a:solidFill>
              </a:rPr>
              <a:t> voters each vote for 1/12 of Council.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15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Votes of equal value?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Cambridge and Te Awamutu voters each vote for 1/3 of Council</a:t>
            </a:r>
          </a:p>
          <a:p>
            <a:r>
              <a:rPr lang="en-US" dirty="0" err="1"/>
              <a:t>Kakepuku</a:t>
            </a:r>
            <a:r>
              <a:rPr lang="en-US" dirty="0"/>
              <a:t> and </a:t>
            </a:r>
            <a:r>
              <a:rPr lang="en-US" dirty="0" err="1"/>
              <a:t>Maungatautari</a:t>
            </a:r>
            <a:r>
              <a:rPr lang="en-US" dirty="0"/>
              <a:t> voters each vote for 1/12 of Council.</a:t>
            </a:r>
          </a:p>
          <a:p>
            <a:r>
              <a:rPr lang="en-US" dirty="0">
                <a:solidFill>
                  <a:srgbClr val="0070C0"/>
                </a:solidFill>
              </a:rPr>
              <a:t>As an individual I have more or less political power depending on where I live.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4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4300" dirty="0">
                <a:solidFill>
                  <a:schemeClr val="accent6">
                    <a:lumMod val="75000"/>
                  </a:schemeClr>
                </a:solidFill>
              </a:rPr>
              <a:t>The electoral system in common use in New Zealand’s local government is 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</a:rPr>
              <a:t>NOT </a:t>
            </a:r>
            <a:r>
              <a:rPr lang="en-US" sz="4300" dirty="0">
                <a:solidFill>
                  <a:schemeClr val="accent6">
                    <a:lumMod val="75000"/>
                  </a:schemeClr>
                </a:solidFill>
              </a:rPr>
              <a:t>a fair democratic system. </a:t>
            </a:r>
            <a:endParaRPr lang="en-NZ" sz="43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61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Disarming “stand as everyone else”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299"/>
            <a:ext cx="8229600" cy="3365926"/>
          </a:xfrm>
        </p:spPr>
        <p:txBody>
          <a:bodyPr/>
          <a:lstStyle/>
          <a:p>
            <a:r>
              <a:rPr lang="en-US" sz="2800" dirty="0"/>
              <a:t>A Maori ward would still use the same system as everyone else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164674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1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Disarming “stand as everyone else”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299"/>
            <a:ext cx="8229600" cy="3365926"/>
          </a:xfrm>
        </p:spPr>
        <p:txBody>
          <a:bodyPr/>
          <a:lstStyle/>
          <a:p>
            <a:r>
              <a:rPr lang="en-US" sz="2800" dirty="0"/>
              <a:t>A Maori ward would still use the same system as everyone else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Who can vote in each Maori ward is limited by electoral roll and geography</a:t>
            </a:r>
            <a:endParaRPr lang="en-NZ" sz="2800" dirty="0">
              <a:solidFill>
                <a:srgbClr val="0070C0"/>
              </a:solidFill>
            </a:endParaRP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164674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65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Disarming “stand as everyone else”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299"/>
            <a:ext cx="8229600" cy="3365926"/>
          </a:xfrm>
        </p:spPr>
        <p:txBody>
          <a:bodyPr/>
          <a:lstStyle/>
          <a:p>
            <a:r>
              <a:rPr lang="en-US" sz="2800" dirty="0"/>
              <a:t>A Maori ward would still use the same system as everyone else</a:t>
            </a:r>
          </a:p>
          <a:p>
            <a:r>
              <a:rPr lang="en-US" sz="2800" dirty="0"/>
              <a:t>Who can vote in each Maori ward is limited by electoral roll and geography</a:t>
            </a:r>
            <a:endParaRPr lang="en-NZ" sz="2800" dirty="0"/>
          </a:p>
          <a:p>
            <a:r>
              <a:rPr lang="en-US" sz="2800" dirty="0">
                <a:solidFill>
                  <a:srgbClr val="0070C0"/>
                </a:solidFill>
              </a:rPr>
              <a:t>Who can vote in each general ward is limited by electoral roll and geography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164674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9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ROAD TO OCTOBER 31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2017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484"/>
            <a:ext cx="8229600" cy="2808968"/>
          </a:xfrm>
        </p:spPr>
        <p:txBody>
          <a:bodyPr/>
          <a:lstStyle/>
          <a:p>
            <a:r>
              <a:rPr lang="en-US" dirty="0" smtClean="0"/>
              <a:t>1 August - briefing on Representation Review </a:t>
            </a:r>
          </a:p>
          <a:p>
            <a:r>
              <a:rPr lang="en-US" dirty="0" smtClean="0"/>
              <a:t>6 Sept – Iwi Committee recommendation</a:t>
            </a:r>
          </a:p>
          <a:p>
            <a:r>
              <a:rPr lang="en-US" dirty="0" smtClean="0"/>
              <a:t>26 Sept - Maori representation options</a:t>
            </a:r>
          </a:p>
          <a:p>
            <a:r>
              <a:rPr lang="en-US" dirty="0" smtClean="0"/>
              <a:t>24 Oct – Council briefed on new intelligence</a:t>
            </a:r>
          </a:p>
          <a:p>
            <a:r>
              <a:rPr lang="en-US" dirty="0" smtClean="0"/>
              <a:t>31 Oct – the decisive engagement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702809"/>
            <a:ext cx="7772400" cy="721632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78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Disarming “stand as everyone else”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299"/>
            <a:ext cx="8229600" cy="3365926"/>
          </a:xfrm>
        </p:spPr>
        <p:txBody>
          <a:bodyPr/>
          <a:lstStyle/>
          <a:p>
            <a:r>
              <a:rPr lang="en-US" sz="2800" dirty="0"/>
              <a:t>A Maori ward would still use the same system as everyone else</a:t>
            </a:r>
          </a:p>
          <a:p>
            <a:r>
              <a:rPr lang="en-US" sz="2800" dirty="0"/>
              <a:t>Who can vote in each Maori ward is limited by electoral roll and geography</a:t>
            </a:r>
            <a:endParaRPr lang="en-NZ" sz="2800" dirty="0"/>
          </a:p>
          <a:p>
            <a:r>
              <a:rPr lang="en-US" sz="2800" dirty="0"/>
              <a:t>Who can vote in each general ward is limited by electoral roll and geography</a:t>
            </a:r>
          </a:p>
          <a:p>
            <a:r>
              <a:rPr lang="en-US" sz="2800" dirty="0">
                <a:solidFill>
                  <a:srgbClr val="0070C0"/>
                </a:solidFill>
              </a:rPr>
              <a:t>The electoral system in each ward is the same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164674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51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Disarming “stand as everyone else”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299"/>
            <a:ext cx="8229600" cy="3365926"/>
          </a:xfrm>
        </p:spPr>
        <p:txBody>
          <a:bodyPr/>
          <a:lstStyle/>
          <a:p>
            <a:r>
              <a:rPr lang="en-US" sz="2800" dirty="0"/>
              <a:t>A Maori ward would still use the same system as everyone else</a:t>
            </a:r>
          </a:p>
          <a:p>
            <a:r>
              <a:rPr lang="en-US" sz="2800" dirty="0"/>
              <a:t>Who can vote in each Maori ward is limited by electoral roll and geography</a:t>
            </a:r>
            <a:endParaRPr lang="en-NZ" sz="2800" dirty="0"/>
          </a:p>
          <a:p>
            <a:r>
              <a:rPr lang="en-US" sz="2800" dirty="0"/>
              <a:t>Who can vote in each general ward is limited by electoral roll and geography</a:t>
            </a:r>
          </a:p>
          <a:p>
            <a:r>
              <a:rPr lang="en-US" sz="2800" dirty="0"/>
              <a:t>The electoral system in each ward is the same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The candidate criteria/rules are the same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164674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59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967"/>
            <a:ext cx="8229600" cy="558657"/>
          </a:xfrm>
        </p:spPr>
        <p:txBody>
          <a:bodyPr/>
          <a:lstStyle/>
          <a:p>
            <a:r>
              <a:rPr lang="en-US" sz="4000" dirty="0"/>
              <a:t>Disarming “get elected the same as everyone else”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663"/>
            <a:ext cx="8229600" cy="3147562"/>
          </a:xfrm>
        </p:spPr>
        <p:txBody>
          <a:bodyPr/>
          <a:lstStyle/>
          <a:p>
            <a:r>
              <a:rPr lang="en-US" sz="2800" dirty="0"/>
              <a:t>Some stats:</a:t>
            </a:r>
          </a:p>
          <a:p>
            <a:pPr lvl="1"/>
            <a:r>
              <a:rPr lang="en-US" sz="2800" dirty="0"/>
              <a:t>Maori are </a:t>
            </a:r>
            <a:r>
              <a:rPr lang="en-US" sz="2800" dirty="0" err="1"/>
              <a:t>approx</a:t>
            </a:r>
            <a:r>
              <a:rPr lang="en-US" sz="2800" dirty="0"/>
              <a:t> 14% of Waipa’s population (2013 census)</a:t>
            </a:r>
          </a:p>
          <a:p>
            <a:pPr lvl="1"/>
            <a:r>
              <a:rPr lang="en-US" sz="2800" dirty="0"/>
              <a:t>The Maori electoral population is 9.5% of Waipa’s total electoral population (30 June 2016 estimate)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Maori live across all 5 wards and are a minority in all of them</a:t>
            </a:r>
            <a:endParaRPr lang="en-NZ" sz="2800" dirty="0"/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205617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471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do Maori have electoral difficulties?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072"/>
            <a:ext cx="8229600" cy="3202153"/>
          </a:xfrm>
        </p:spPr>
        <p:txBody>
          <a:bodyPr/>
          <a:lstStyle/>
          <a:p>
            <a:r>
              <a:rPr lang="en-US" dirty="0"/>
              <a:t>Working from the 2013 census: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0" y="2006221"/>
            <a:ext cx="7688877" cy="278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987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actually happens?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901"/>
            <a:ext cx="8229600" cy="3079324"/>
          </a:xfrm>
        </p:spPr>
        <p:txBody>
          <a:bodyPr/>
          <a:lstStyle/>
          <a:p>
            <a:r>
              <a:rPr lang="en-US" sz="2800" dirty="0"/>
              <a:t>Estimated 10,737 voters </a:t>
            </a:r>
            <a:r>
              <a:rPr lang="en-US" sz="2000" dirty="0"/>
              <a:t>(2013 census aged 15+. ie 18+ in 2016 and assuming none died or moved in or out of the ward)</a:t>
            </a:r>
          </a:p>
          <a:p>
            <a:r>
              <a:rPr lang="en-US" sz="2800" dirty="0" smtClean="0"/>
              <a:t>Maori </a:t>
            </a:r>
            <a:r>
              <a:rPr lang="en-US" sz="2800" dirty="0"/>
              <a:t>electoral population in ward is 6.82%</a:t>
            </a:r>
            <a:r>
              <a:rPr lang="en-US" dirty="0"/>
              <a:t> </a:t>
            </a:r>
            <a:r>
              <a:rPr lang="en-US" sz="2000" dirty="0"/>
              <a:t>(2016 estimate)</a:t>
            </a:r>
          </a:p>
          <a:p>
            <a:r>
              <a:rPr lang="en-US" sz="2800" dirty="0"/>
              <a:t>Say there were 732 Maori voters in </a:t>
            </a:r>
            <a:r>
              <a:rPr lang="en-US" sz="2800" dirty="0" smtClean="0"/>
              <a:t>2016 </a:t>
            </a:r>
            <a:r>
              <a:rPr lang="en-US" sz="1800" dirty="0"/>
              <a:t>(6.8% of 10,737 voters)</a:t>
            </a:r>
          </a:p>
          <a:p>
            <a:r>
              <a:rPr lang="en-US" sz="2800" dirty="0" smtClean="0"/>
              <a:t>Only 733 Cambridge voters could have denied Maori a seat</a:t>
            </a:r>
            <a:endParaRPr lang="en-US" sz="2800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45127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Take Cambridge for example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actually happens? </a:t>
            </a:r>
            <a:br>
              <a:rPr lang="en-US" dirty="0"/>
            </a:br>
            <a:r>
              <a:rPr lang="en-US" sz="2200" dirty="0"/>
              <a:t>(continued)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424"/>
            <a:ext cx="8229600" cy="3215801"/>
          </a:xfrm>
        </p:spPr>
        <p:txBody>
          <a:bodyPr/>
          <a:lstStyle/>
          <a:p>
            <a:r>
              <a:rPr lang="en-US" dirty="0"/>
              <a:t>But on a voter turnout of 38.7% (in 2016) only 284 voters (or 2.6%) of Cambridge voters each voting for non-Maori candidates A, B, C and D could have excluded a Maori candidate</a:t>
            </a:r>
            <a:r>
              <a:rPr lang="en-US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314799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70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actually happens? </a:t>
            </a:r>
            <a:br>
              <a:rPr lang="en-US" dirty="0"/>
            </a:br>
            <a:r>
              <a:rPr lang="en-US" sz="2200" dirty="0"/>
              <a:t>(continued)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424"/>
            <a:ext cx="8229600" cy="3215801"/>
          </a:xfrm>
        </p:spPr>
        <p:txBody>
          <a:bodyPr/>
          <a:lstStyle/>
          <a:p>
            <a:r>
              <a:rPr lang="en-US" dirty="0"/>
              <a:t>But on a voter turnout of 38.7% (in 2016) only 284 voters (or 2.6%) of Cambridge voters each voting for non-Maori candidates A, B, C and D could have excluded a Maori candidate.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Maori </a:t>
            </a:r>
            <a:r>
              <a:rPr lang="en-US" dirty="0">
                <a:solidFill>
                  <a:srgbClr val="0070C0"/>
                </a:solidFill>
              </a:rPr>
              <a:t>turnout is </a:t>
            </a:r>
            <a:r>
              <a:rPr lang="en-US" dirty="0" err="1">
                <a:solidFill>
                  <a:srgbClr val="0070C0"/>
                </a:solidFill>
              </a:rPr>
              <a:t>approx</a:t>
            </a:r>
            <a:r>
              <a:rPr lang="en-US" dirty="0">
                <a:solidFill>
                  <a:srgbClr val="0070C0"/>
                </a:solidFill>
              </a:rPr>
              <a:t> 25% lower, so 284 voters (2.6%) is more likely to be 213 voters (2%).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314799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66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the calculation for other wards?</a:t>
            </a:r>
            <a:endParaRPr lang="en-NZ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232912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6988"/>
            <a:ext cx="8229600" cy="329723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sz="2200" dirty="0" smtClean="0"/>
          </a:p>
          <a:p>
            <a:pPr marL="0" indent="0">
              <a:buNone/>
            </a:pPr>
            <a:endParaRPr lang="en-NZ" sz="2200" dirty="0"/>
          </a:p>
          <a:p>
            <a:pPr marL="0" indent="0">
              <a:buNone/>
            </a:pPr>
            <a:r>
              <a:rPr lang="en-NZ" sz="2200" dirty="0" smtClean="0"/>
              <a:t>*</a:t>
            </a:r>
            <a:r>
              <a:rPr lang="en-NZ" dirty="0" smtClean="0"/>
              <a:t> </a:t>
            </a:r>
            <a:r>
              <a:rPr lang="en-NZ" sz="2500" dirty="0" smtClean="0"/>
              <a:t>Assumes all Maori voters vote for a Maori candidate and no non-Maori voters vote for a Maori candidate</a:t>
            </a:r>
          </a:p>
          <a:p>
            <a:pPr marL="0" indent="0">
              <a:buNone/>
            </a:pPr>
            <a:r>
              <a:rPr lang="en-NZ" sz="2500" dirty="0" smtClean="0"/>
              <a:t>** Assumes Maori turnout is 25% of the district-wide turnout (ie 29%)</a:t>
            </a:r>
          </a:p>
          <a:p>
            <a:pPr marL="0" indent="0">
              <a:buNone/>
            </a:pPr>
            <a:r>
              <a:rPr lang="en-US" sz="3600" dirty="0" smtClean="0"/>
              <a:t>Based on these assumptions, if Maori candidates had stood in every ward only 839 voters (2.84%) would have been required  across the district to deny any of them a seat.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6" y="1201003"/>
            <a:ext cx="7704161" cy="24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6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5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67"/>
            <a:ext cx="8229600" cy="3174858"/>
          </a:xfrm>
        </p:spPr>
        <p:txBody>
          <a:bodyPr/>
          <a:lstStyle/>
          <a:p>
            <a:r>
              <a:rPr lang="en-US" sz="2800" dirty="0"/>
              <a:t>A generous interpretation: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Election and representation arrangements actively discourage Maori election to Council</a:t>
            </a:r>
            <a:endParaRPr lang="en-NZ" dirty="0">
              <a:solidFill>
                <a:srgbClr val="0070C0"/>
              </a:solidFill>
            </a:endParaRP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355742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3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5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67"/>
            <a:ext cx="8229600" cy="3174858"/>
          </a:xfrm>
        </p:spPr>
        <p:txBody>
          <a:bodyPr/>
          <a:lstStyle/>
          <a:p>
            <a:r>
              <a:rPr lang="en-US" sz="2800" dirty="0"/>
              <a:t>A generous interpretation: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Election and representation arrangements actively discourage Maori election to Council</a:t>
            </a:r>
            <a:endParaRPr lang="en-NZ" dirty="0">
              <a:solidFill>
                <a:srgbClr val="0070C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For a less generous interpretation, change “discourage” to “prevent”.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355742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62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numbers game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September </a:t>
            </a:r>
            <a:r>
              <a:rPr lang="en-US" dirty="0"/>
              <a:t>– clear majority (8/2) in </a:t>
            </a:r>
            <a:r>
              <a:rPr lang="en-US" dirty="0" err="1"/>
              <a:t>favour</a:t>
            </a:r>
            <a:r>
              <a:rPr lang="en-US" dirty="0"/>
              <a:t> on the voices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89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6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As things stand now, Maori cannot win election to Council no matter how well they play the system.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7204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do Maori get a seat on Council?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19"/>
            <a:ext cx="8229600" cy="318850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Target the single-seat wards with an exceptionally good candidate in tune with rural and agricultural issues. [Hasn’t happened so far] OR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342094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64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do Maori get a seat on Council?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19"/>
            <a:ext cx="8229600" cy="318850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Target the single-seat wards with an exceptionally good candidate in tune with rural and agricultural issues. [Hasn’t happened so far] OR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Create a Maori ward voted for by the Maori electorate to sit alongside the general wards each voted for by their own sections of the general electorate. OR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342094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27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do Maori get a seat on Council?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19"/>
            <a:ext cx="8229600" cy="318850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Target the single-seat wards with an exceptionally good candidate in tune with rural and agricultural issues. [Hasn’t happened so far] OR</a:t>
            </a:r>
          </a:p>
          <a:p>
            <a:pPr marL="514350" indent="-514350">
              <a:buAutoNum type="arabicPeriod"/>
            </a:pPr>
            <a:r>
              <a:rPr lang="en-US" sz="2400" dirty="0"/>
              <a:t>Create a Maori ward voted for by the Maori electorate to sit alongside the general wards each voted for by their own sections of the general electorate. OR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Move to proportional representation (STV). OR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342094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06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do Maori get a seat on Council?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19"/>
            <a:ext cx="8229600" cy="318850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Target the single-seat wards with an exceptionally good candidate in tune with rural and agricultural issues. [Hasn’t happened so far] OR</a:t>
            </a:r>
          </a:p>
          <a:p>
            <a:pPr marL="514350" indent="-514350">
              <a:buAutoNum type="arabicPeriod"/>
            </a:pPr>
            <a:r>
              <a:rPr lang="en-US" sz="2400" dirty="0"/>
              <a:t>Create a Maori ward voted for by the Maori electorate to sit alongside the general wards each voted for by their own sections of the general electorate. OR</a:t>
            </a:r>
          </a:p>
          <a:p>
            <a:pPr marL="514350" indent="-514350">
              <a:buAutoNum type="arabicPeriod"/>
            </a:pPr>
            <a:r>
              <a:rPr lang="en-US" sz="2400" dirty="0"/>
              <a:t>Move to proportional representation (STV). OR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A combination of STV and a Maori ward.</a:t>
            </a:r>
            <a:endParaRPr lang="en-NZ" sz="2400" dirty="0">
              <a:solidFill>
                <a:srgbClr val="0070C0"/>
              </a:solidFill>
            </a:endParaRP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342094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35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Would STV solve Maori’s electoral difficulties?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663"/>
            <a:ext cx="8229600" cy="3147562"/>
          </a:xfrm>
        </p:spPr>
        <p:txBody>
          <a:bodyPr/>
          <a:lstStyle/>
          <a:p>
            <a:r>
              <a:rPr lang="en-US" sz="2400" dirty="0"/>
              <a:t>Maybe. But it’s not guaranteed.</a:t>
            </a:r>
          </a:p>
          <a:p>
            <a:r>
              <a:rPr lang="en-US" sz="2400" dirty="0"/>
              <a:t>If Maori don’t vote in sufficient numbers and vote for Maori (assuming no else does), they won’t get enough votes to be represented.</a:t>
            </a:r>
          </a:p>
          <a:p>
            <a:r>
              <a:rPr lang="en-US" sz="2400" dirty="0"/>
              <a:t>With 12 </a:t>
            </a:r>
            <a:r>
              <a:rPr lang="en-US" sz="2400" dirty="0" err="1"/>
              <a:t>councillors</a:t>
            </a:r>
            <a:r>
              <a:rPr lang="en-US" sz="2400" dirty="0"/>
              <a:t>, 1 seat would be roughly equivalent to 8.5% of the vote.</a:t>
            </a:r>
          </a:p>
          <a:p>
            <a:r>
              <a:rPr lang="en-US" sz="2400" dirty="0"/>
              <a:t>Maori electoral population is </a:t>
            </a:r>
            <a:r>
              <a:rPr lang="en-US" sz="2400" dirty="0" err="1"/>
              <a:t>approx</a:t>
            </a:r>
            <a:r>
              <a:rPr lang="en-US" sz="2400" dirty="0"/>
              <a:t> 9.5% of the total electoral population.</a:t>
            </a:r>
            <a:endParaRPr lang="en-NZ" sz="2400" dirty="0"/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273856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78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STV a fairer alternative?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128"/>
            <a:ext cx="8229600" cy="3243097"/>
          </a:xfrm>
        </p:spPr>
        <p:txBody>
          <a:bodyPr/>
          <a:lstStyle/>
          <a:p>
            <a:r>
              <a:rPr lang="en-US" sz="2400" dirty="0"/>
              <a:t>Changing the electoral system to STV means we have a fairer 1 person-1 vote system.</a:t>
            </a:r>
          </a:p>
          <a:p>
            <a:endParaRPr lang="en-NZ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287503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08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STV a fairer alternative?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128"/>
            <a:ext cx="8229600" cy="3243097"/>
          </a:xfrm>
        </p:spPr>
        <p:txBody>
          <a:bodyPr/>
          <a:lstStyle/>
          <a:p>
            <a:r>
              <a:rPr lang="en-US" sz="2400" dirty="0"/>
              <a:t>Changing the electoral system to STV means we have a fairer 1 person-1 vote system.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Everyone, including Maori, has the same chance of selection. So quality of candidates and popularity of views is more important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287503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418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STV a fairer alternative?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128"/>
            <a:ext cx="8229600" cy="3243097"/>
          </a:xfrm>
        </p:spPr>
        <p:txBody>
          <a:bodyPr/>
          <a:lstStyle/>
          <a:p>
            <a:r>
              <a:rPr lang="en-US" sz="2400" dirty="0"/>
              <a:t>Changing the electoral system to STV means we have a fairer 1 person-1 vote system.</a:t>
            </a:r>
          </a:p>
          <a:p>
            <a:r>
              <a:rPr lang="en-US" sz="2400" dirty="0"/>
              <a:t>Everyone, including Maori, has the same chance of selection. So quality of candidates and popularity of views is more important.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Each community/view stands or falls electorally by the amount of support it gets. If Maori candidates don’t attract enough votes, they need to play the system better next time.</a:t>
            </a:r>
            <a:endParaRPr lang="en-NZ" sz="24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287503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50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Maori representation?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549"/>
            <a:ext cx="8229600" cy="3065676"/>
          </a:xfrm>
        </p:spPr>
        <p:txBody>
          <a:bodyPr/>
          <a:lstStyle/>
          <a:p>
            <a:r>
              <a:rPr lang="en-US" sz="2800" dirty="0"/>
              <a:t>A Maori ward is the </a:t>
            </a:r>
            <a:r>
              <a:rPr lang="en-US" sz="2800" dirty="0" smtClean="0"/>
              <a:t>best </a:t>
            </a:r>
            <a:r>
              <a:rPr lang="en-US" sz="2800" dirty="0"/>
              <a:t>guarantee of Maori representation on Council, by STV or FPP</a:t>
            </a:r>
            <a:r>
              <a:rPr lang="en-US" sz="2800" dirty="0" smtClean="0"/>
              <a:t>.</a:t>
            </a:r>
          </a:p>
          <a:p>
            <a:endParaRPr lang="en-US" sz="1600" dirty="0"/>
          </a:p>
          <a:p>
            <a:r>
              <a:rPr lang="en-US" sz="2800" dirty="0"/>
              <a:t>Maori have the legal right to contribute to Council decision-making, not to have a seat.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137378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66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numbers game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September </a:t>
            </a:r>
            <a:r>
              <a:rPr lang="en-US" dirty="0"/>
              <a:t>– clear majority (8/2) in </a:t>
            </a:r>
            <a:r>
              <a:rPr lang="en-US" dirty="0" err="1"/>
              <a:t>favour</a:t>
            </a:r>
            <a:r>
              <a:rPr lang="en-US" dirty="0"/>
              <a:t> on the voices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24 October </a:t>
            </a:r>
            <a:r>
              <a:rPr lang="en-US" dirty="0">
                <a:solidFill>
                  <a:srgbClr val="0070C0"/>
                </a:solidFill>
              </a:rPr>
              <a:t>– majority of voices in </a:t>
            </a:r>
            <a:r>
              <a:rPr lang="en-US" dirty="0" err="1">
                <a:solidFill>
                  <a:srgbClr val="0070C0"/>
                </a:solidFill>
              </a:rPr>
              <a:t>favour</a:t>
            </a:r>
            <a:endParaRPr lang="en-US" dirty="0">
              <a:solidFill>
                <a:srgbClr val="0070C0"/>
              </a:solidFill>
            </a:endParaRP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4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481"/>
            <a:ext cx="8229600" cy="3256744"/>
          </a:xfrm>
        </p:spPr>
        <p:txBody>
          <a:bodyPr/>
          <a:lstStyle/>
          <a:p>
            <a:r>
              <a:rPr lang="en-US" sz="2800" dirty="0" smtClean="0"/>
              <a:t>But </a:t>
            </a:r>
            <a:r>
              <a:rPr lang="en-US" sz="2800" dirty="0"/>
              <a:t>to contribute to actual decision-making in a way that is democratic and accountable to ratepayers, Maori need to be elected to Council.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76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481"/>
            <a:ext cx="8229600" cy="3256744"/>
          </a:xfrm>
        </p:spPr>
        <p:txBody>
          <a:bodyPr/>
          <a:lstStyle/>
          <a:p>
            <a:r>
              <a:rPr lang="en-US" sz="2800" dirty="0"/>
              <a:t>But to contribute to actual decision-making in a way that is democratic and accountable to ratepayers, Maori need to be elected to Council.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This is a marriage of statutory right and democratic principle.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22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481"/>
            <a:ext cx="8229600" cy="3256744"/>
          </a:xfrm>
        </p:spPr>
        <p:txBody>
          <a:bodyPr/>
          <a:lstStyle/>
          <a:p>
            <a:r>
              <a:rPr lang="en-US" sz="2800" dirty="0"/>
              <a:t>But to contribute to actual decision-making in a way that is democratic and accountable to ratepayers, Maori need to be elected to Council.</a:t>
            </a:r>
          </a:p>
          <a:p>
            <a:r>
              <a:rPr lang="en-US" sz="2800" dirty="0"/>
              <a:t>This is a marriage of statutory right and democratic principle.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Contributing through a Maori appointment is not democratic or </a:t>
            </a:r>
            <a:r>
              <a:rPr lang="en-US" sz="2800" dirty="0" smtClean="0">
                <a:solidFill>
                  <a:srgbClr val="0070C0"/>
                </a:solidFill>
              </a:rPr>
              <a:t>accountable. </a:t>
            </a:r>
            <a:endParaRPr lang="en-NZ" sz="2800" dirty="0">
              <a:solidFill>
                <a:srgbClr val="0070C0"/>
              </a:solidFill>
            </a:endParaRP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55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err="1"/>
              <a:t>manoeuvres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185"/>
            <a:ext cx="8229600" cy="3284040"/>
          </a:xfrm>
        </p:spPr>
        <p:txBody>
          <a:bodyPr/>
          <a:lstStyle/>
          <a:p>
            <a:r>
              <a:rPr lang="en-US" sz="2800" dirty="0"/>
              <a:t>The argument against the status quo needs to be debated and won politically – in the community</a:t>
            </a:r>
          </a:p>
          <a:p>
            <a:r>
              <a:rPr lang="en-US" sz="2800" dirty="0" smtClean="0"/>
              <a:t>Could </a:t>
            </a:r>
            <a:r>
              <a:rPr lang="en-US" sz="2800" dirty="0"/>
              <a:t>we show there is a risk that Council is acting undemocratically or against the constitution/Treaty by continuing the status quo?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246560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24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err="1"/>
              <a:t>manoeuvres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185"/>
            <a:ext cx="8229600" cy="3284040"/>
          </a:xfrm>
        </p:spPr>
        <p:txBody>
          <a:bodyPr/>
          <a:lstStyle/>
          <a:p>
            <a:r>
              <a:rPr lang="en-US" sz="2800" dirty="0"/>
              <a:t>The argument against the status quo needs to be debated and won politically – in the community</a:t>
            </a:r>
          </a:p>
          <a:p>
            <a:r>
              <a:rPr lang="en-US" sz="2800" dirty="0" smtClean="0"/>
              <a:t>Could </a:t>
            </a:r>
            <a:r>
              <a:rPr lang="en-US" sz="2800" dirty="0"/>
              <a:t>we show there is a risk that Council is acting undemocratically or against the constitution/Treaty by continuing the status quo?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Academically: yes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246560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15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err="1"/>
              <a:t>manoeuvres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185"/>
            <a:ext cx="8229600" cy="3284040"/>
          </a:xfrm>
        </p:spPr>
        <p:txBody>
          <a:bodyPr/>
          <a:lstStyle/>
          <a:p>
            <a:r>
              <a:rPr lang="en-US" sz="2800" dirty="0"/>
              <a:t>The argument against the status quo needs to be debated and won politically – in the community</a:t>
            </a:r>
          </a:p>
          <a:p>
            <a:r>
              <a:rPr lang="en-US" sz="2800" dirty="0" smtClean="0"/>
              <a:t>Could </a:t>
            </a:r>
            <a:r>
              <a:rPr lang="en-US" sz="2800" dirty="0"/>
              <a:t>we show there is a risk that Council is acting undemocratically or against the constitution/Treaty by continuing the status quo?</a:t>
            </a:r>
          </a:p>
          <a:p>
            <a:pPr lvl="1"/>
            <a:r>
              <a:rPr lang="en-US" sz="2800" dirty="0"/>
              <a:t>Academically: yes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Legally: yet to be weighed in the balance</a:t>
            </a:r>
            <a:endParaRPr lang="en-NZ" sz="2800" dirty="0">
              <a:solidFill>
                <a:srgbClr val="0070C0"/>
              </a:solidFill>
            </a:endParaRP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57200" y="1063625"/>
            <a:ext cx="7772400" cy="246560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37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numbers game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workshop – clear majority (8/2) in </a:t>
            </a:r>
            <a:r>
              <a:rPr lang="en-US" dirty="0" err="1"/>
              <a:t>favour</a:t>
            </a:r>
            <a:r>
              <a:rPr lang="en-US" dirty="0"/>
              <a:t> on the voices</a:t>
            </a:r>
          </a:p>
          <a:p>
            <a:r>
              <a:rPr lang="en-US" dirty="0" smtClean="0"/>
              <a:t>24 October </a:t>
            </a:r>
            <a:r>
              <a:rPr lang="en-US" dirty="0"/>
              <a:t>– majority of voices in </a:t>
            </a:r>
            <a:r>
              <a:rPr lang="en-US" dirty="0" err="1"/>
              <a:t>favour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31 October Resolution </a:t>
            </a:r>
            <a:r>
              <a:rPr lang="en-US" dirty="0">
                <a:solidFill>
                  <a:srgbClr val="0070C0"/>
                </a:solidFill>
              </a:rPr>
              <a:t>– 5/8 against a Maori ward</a:t>
            </a:r>
            <a:endParaRPr lang="en-NZ" dirty="0">
              <a:solidFill>
                <a:srgbClr val="0070C0"/>
              </a:solidFill>
            </a:endParaRP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20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1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A week is still a long time, even in local government politics</a:t>
            </a:r>
            <a:endParaRPr lang="en-NZ" sz="3600" dirty="0">
              <a:solidFill>
                <a:srgbClr val="FF0000"/>
              </a:solidFill>
            </a:endParaRP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06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2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Local politicians </a:t>
            </a:r>
            <a:r>
              <a:rPr lang="en-US" sz="3600" dirty="0" smtClean="0">
                <a:solidFill>
                  <a:srgbClr val="7030A0"/>
                </a:solidFill>
              </a:rPr>
              <a:t>can </a:t>
            </a:r>
            <a:r>
              <a:rPr lang="en-US" sz="3600" dirty="0" smtClean="0">
                <a:solidFill>
                  <a:srgbClr val="7030A0"/>
                </a:solidFill>
              </a:rPr>
              <a:t>‘play politics’ </a:t>
            </a:r>
            <a:r>
              <a:rPr lang="en-US" sz="3600" dirty="0">
                <a:solidFill>
                  <a:srgbClr val="7030A0"/>
                </a:solidFill>
              </a:rPr>
              <a:t>just as </a:t>
            </a:r>
            <a:r>
              <a:rPr lang="en-US" sz="3600" dirty="0" smtClean="0">
                <a:solidFill>
                  <a:srgbClr val="7030A0"/>
                </a:solidFill>
              </a:rPr>
              <a:t>much </a:t>
            </a:r>
            <a:r>
              <a:rPr lang="en-US" sz="3600" dirty="0">
                <a:solidFill>
                  <a:srgbClr val="7030A0"/>
                </a:solidFill>
              </a:rPr>
              <a:t>as their </a:t>
            </a:r>
            <a:r>
              <a:rPr lang="en-US" sz="3600" dirty="0" err="1">
                <a:solidFill>
                  <a:srgbClr val="7030A0"/>
                </a:solidFill>
              </a:rPr>
              <a:t>HoR</a:t>
            </a:r>
            <a:r>
              <a:rPr lang="en-US" sz="3600" dirty="0">
                <a:solidFill>
                  <a:srgbClr val="7030A0"/>
                </a:solidFill>
              </a:rPr>
              <a:t> counterparts</a:t>
            </a:r>
            <a:endParaRPr lang="en-NZ" sz="3600" dirty="0">
              <a:solidFill>
                <a:srgbClr val="7030A0"/>
              </a:solidFill>
            </a:endParaRP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926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Weaponry used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“Maori should not have special treatment.”</a:t>
            </a:r>
          </a:p>
          <a:p>
            <a:r>
              <a:rPr lang="en-US" dirty="0" smtClean="0"/>
              <a:t>“</a:t>
            </a:r>
            <a:r>
              <a:rPr lang="en-US" dirty="0"/>
              <a:t>Maori should stand for election the same as everyone else.”</a:t>
            </a:r>
          </a:p>
          <a:p>
            <a:r>
              <a:rPr lang="en-US" dirty="0" smtClean="0"/>
              <a:t>“</a:t>
            </a:r>
            <a:r>
              <a:rPr lang="en-US" dirty="0"/>
              <a:t>The voting system is fair for everyone: one person, one vote.”</a:t>
            </a:r>
            <a:endParaRPr lang="en-NZ" dirty="0"/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36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Disarming “special treatment”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Treaty of Waitangi</a:t>
            </a:r>
          </a:p>
          <a:p>
            <a:r>
              <a:rPr lang="en-US" dirty="0"/>
              <a:t>Local Government Act 2002</a:t>
            </a:r>
          </a:p>
          <a:p>
            <a:endParaRPr lang="en-US" dirty="0"/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0430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9d6eb93-4b7d-4eec-b579-40b5ccfcd9c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2813</Words>
  <Application>Microsoft Office PowerPoint</Application>
  <PresentationFormat>On-screen Show (16:9)</PresentationFormat>
  <Paragraphs>317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The ROAD TO OCTOBER 31st 2017</vt:lpstr>
      <vt:lpstr>The numbers game</vt:lpstr>
      <vt:lpstr>The numbers game</vt:lpstr>
      <vt:lpstr>The numbers game</vt:lpstr>
      <vt:lpstr>Learning 1</vt:lpstr>
      <vt:lpstr>Learning 2</vt:lpstr>
      <vt:lpstr>Weaponry used</vt:lpstr>
      <vt:lpstr>Disarming “special treatment”</vt:lpstr>
      <vt:lpstr>Learning 3</vt:lpstr>
      <vt:lpstr>Disarming the “fair vote”</vt:lpstr>
      <vt:lpstr>Fair voting?</vt:lpstr>
      <vt:lpstr>Votes of equal value?</vt:lpstr>
      <vt:lpstr>Votes of equal value?</vt:lpstr>
      <vt:lpstr>Votes of equal value?</vt:lpstr>
      <vt:lpstr>Learning 4</vt:lpstr>
      <vt:lpstr>Disarming “stand as everyone else”</vt:lpstr>
      <vt:lpstr>Disarming “stand as everyone else”</vt:lpstr>
      <vt:lpstr>Disarming “stand as everyone else”</vt:lpstr>
      <vt:lpstr>Disarming “stand as everyone else”</vt:lpstr>
      <vt:lpstr>Disarming “stand as everyone else”</vt:lpstr>
      <vt:lpstr>Disarming “get elected the same as everyone else”</vt:lpstr>
      <vt:lpstr>Why do Maori have electoral difficulties?</vt:lpstr>
      <vt:lpstr>What actually happens?</vt:lpstr>
      <vt:lpstr>What actually happens?  (continued)</vt:lpstr>
      <vt:lpstr>What actually happens?  (continued)</vt:lpstr>
      <vt:lpstr>What’s the calculation for other wards?</vt:lpstr>
      <vt:lpstr>Learning 5</vt:lpstr>
      <vt:lpstr>Learning 5</vt:lpstr>
      <vt:lpstr>Learning 6</vt:lpstr>
      <vt:lpstr>How do Maori get a seat on Council?</vt:lpstr>
      <vt:lpstr>How do Maori get a seat on Council?</vt:lpstr>
      <vt:lpstr>How do Maori get a seat on Council?</vt:lpstr>
      <vt:lpstr>How do Maori get a seat on Council?</vt:lpstr>
      <vt:lpstr>Would STV solve Maori’s electoral difficulties?</vt:lpstr>
      <vt:lpstr>Is STV a fairer alternative?</vt:lpstr>
      <vt:lpstr>Is STV a fairer alternative?</vt:lpstr>
      <vt:lpstr>Is STV a fairer alternative?</vt:lpstr>
      <vt:lpstr>Maori representation?</vt:lpstr>
      <vt:lpstr>But….</vt:lpstr>
      <vt:lpstr>But….</vt:lpstr>
      <vt:lpstr>But….</vt:lpstr>
      <vt:lpstr>Final manoeuvres</vt:lpstr>
      <vt:lpstr>Final manoeuvres</vt:lpstr>
      <vt:lpstr>Final manoeuvres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  CALIBRI BOLD, 48PT  THREE LINES MAX</dc:title>
  <dc:creator>Amber Ireland</dc:creator>
  <cp:lastModifiedBy>Graham Pollard</cp:lastModifiedBy>
  <cp:revision>33</cp:revision>
  <cp:lastPrinted>2018-03-04T23:45:10Z</cp:lastPrinted>
  <dcterms:created xsi:type="dcterms:W3CDTF">2017-02-26T21:16:06Z</dcterms:created>
  <dcterms:modified xsi:type="dcterms:W3CDTF">2018-03-13T02:54:54Z</dcterms:modified>
</cp:coreProperties>
</file>