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2" r:id="rId2"/>
    <p:sldId id="257" r:id="rId3"/>
    <p:sldId id="390" r:id="rId4"/>
    <p:sldId id="399" r:id="rId5"/>
    <p:sldId id="405" r:id="rId6"/>
    <p:sldId id="400" r:id="rId7"/>
    <p:sldId id="404" r:id="rId8"/>
    <p:sldId id="406" r:id="rId9"/>
    <p:sldId id="407" r:id="rId10"/>
    <p:sldId id="410" r:id="rId11"/>
    <p:sldId id="411" r:id="rId12"/>
    <p:sldId id="412" r:id="rId13"/>
    <p:sldId id="413" r:id="rId14"/>
    <p:sldId id="414" r:id="rId15"/>
    <p:sldId id="420" r:id="rId16"/>
    <p:sldId id="418" r:id="rId17"/>
    <p:sldId id="419" r:id="rId18"/>
    <p:sldId id="417" r:id="rId19"/>
    <p:sldId id="421" r:id="rId20"/>
    <p:sldId id="415" r:id="rId21"/>
    <p:sldId id="416" r:id="rId22"/>
  </p:sldIdLst>
  <p:sldSz cx="12192000" cy="6858000"/>
  <p:notesSz cx="6797675" cy="9926638"/>
  <p:embeddedFontLst>
    <p:embeddedFont>
      <p:font typeface="Calibri Light" panose="020F0302020204030204" pitchFamily="3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Trajan Pro" panose="02020502050506020301" pitchFamily="18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45F"/>
    <a:srgbClr val="F0F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558" autoAdjust="0"/>
  </p:normalViewPr>
  <p:slideViewPr>
    <p:cSldViewPr snapToGrid="0">
      <p:cViewPr varScale="1">
        <p:scale>
          <a:sx n="102" d="100"/>
          <a:sy n="102" d="100"/>
        </p:scale>
        <p:origin x="8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FBAC3-0AC2-4D96-AE24-DA189EA84103}" type="datetimeFigureOut">
              <a:rPr lang="en-NZ" smtClean="0"/>
              <a:t>5/11/2018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8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8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73739-6139-4EEC-82A7-4657FE7D885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2043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FB920-9C40-4995-9975-8BDEB3B160C6}" type="datetimeFigureOut">
              <a:rPr lang="en-NZ" smtClean="0"/>
              <a:t>5/11/2018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8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8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59C57-49DA-44B6-9CE1-DEE19E2CC0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110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DocSet</a:t>
            </a:r>
            <a:r>
              <a:rPr lang="en-AU" dirty="0" smtClean="0"/>
              <a:t> ID:</a:t>
            </a:r>
            <a:r>
              <a:rPr lang="en-AU" baseline="0" dirty="0" smtClean="0"/>
              <a:t> 460296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9C57-49DA-44B6-9CE1-DEE19E2CC0FD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0347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9C57-49DA-44B6-9CE1-DEE19E2CC0FD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61982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9C57-49DA-44B6-9CE1-DEE19E2CC0FD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4012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9C57-49DA-44B6-9CE1-DEE19E2CC0FD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0415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Weighting didn’t work</a:t>
            </a:r>
          </a:p>
          <a:p>
            <a:r>
              <a:rPr lang="en-US" dirty="0" smtClean="0"/>
              <a:t>NB:</a:t>
            </a:r>
            <a:r>
              <a:rPr lang="en-US" baseline="0" dirty="0" smtClean="0"/>
              <a:t> call out the fiscal limits decided upon –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</a:t>
            </a:r>
            <a:r>
              <a:rPr lang="en-US" baseline="0" dirty="0" smtClean="0"/>
              <a:t> conjunction with Raukawa Council had established limits for expenditure based on what seemed possible solutions at the time. $20m </a:t>
            </a:r>
            <a:r>
              <a:rPr lang="en-US" baseline="0" dirty="0" err="1" smtClean="0"/>
              <a:t>capex</a:t>
            </a:r>
            <a:r>
              <a:rPr lang="en-US" baseline="0" dirty="0" smtClean="0"/>
              <a:t> over 10 years and 20% rate increase to average ratepayer directly attributable to wastewater upgrades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9C57-49DA-44B6-9CE1-DEE19E2CC0FD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5274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Wetland details:</a:t>
            </a:r>
          </a:p>
          <a:p>
            <a:r>
              <a:rPr lang="en-US" dirty="0" smtClean="0"/>
              <a:t>Looking for 1 day wastewater retention in wetland</a:t>
            </a:r>
          </a:p>
          <a:p>
            <a:r>
              <a:rPr lang="en-US" dirty="0" smtClean="0"/>
              <a:t>300mm deep to support aquatic life</a:t>
            </a:r>
          </a:p>
          <a:p>
            <a:r>
              <a:rPr lang="en-US" dirty="0" smtClean="0"/>
              <a:t>Treated water flows out as naturally as possible back to stream</a:t>
            </a:r>
          </a:p>
          <a:p>
            <a:r>
              <a:rPr lang="en-US" dirty="0" smtClean="0"/>
              <a:t>Maintenance of water plants, insects and birds is important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9C57-49DA-44B6-9CE1-DEE19E2CC0FD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5991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9C57-49DA-44B6-9CE1-DEE19E2CC0FD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0138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9C57-49DA-44B6-9CE1-DEE19E2CC0FD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55533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9C57-49DA-44B6-9CE1-DEE19E2CC0FD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3519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9C57-49DA-44B6-9CE1-DEE19E2CC0FD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8962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9C57-49DA-44B6-9CE1-DEE19E2CC0FD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287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Introduction &amp; acknowledgements is of presenters, Raukawa,</a:t>
            </a:r>
            <a:r>
              <a:rPr lang="en-NZ" baseline="0" dirty="0" smtClean="0"/>
              <a:t> SWDC and wider teams within/working for those organisations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9C57-49DA-44B6-9CE1-DEE19E2CC0FD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2552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9C57-49DA-44B6-9CE1-DEE19E2CC0FD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1332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Environment Court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9C57-49DA-44B6-9CE1-DEE19E2CC0FD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5422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9C57-49DA-44B6-9CE1-DEE19E2CC0FD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6546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Wastewater consents 2 expiring and 2 expired</a:t>
            </a:r>
          </a:p>
          <a:p>
            <a:r>
              <a:rPr lang="en-US" dirty="0" smtClean="0"/>
              <a:t>Earlier attempt to get buy-in for plant upgrade and resource consent failed – arguable</a:t>
            </a:r>
            <a:r>
              <a:rPr lang="en-US" baseline="0" dirty="0" smtClean="0"/>
              <a:t> because of commitment and budget implications</a:t>
            </a:r>
            <a:endParaRPr lang="en-US" dirty="0" smtClean="0"/>
          </a:p>
          <a:p>
            <a:r>
              <a:rPr lang="en-US" dirty="0" smtClean="0"/>
              <a:t>Need to cover RMA requirements for engagement and LGA for community engagement</a:t>
            </a:r>
          </a:p>
          <a:p>
            <a:r>
              <a:rPr lang="en-US" dirty="0" smtClean="0"/>
              <a:t>Going to use traditional approach with iwi consultation separate from Council processes but could see major issues</a:t>
            </a:r>
            <a:r>
              <a:rPr lang="en-US" baseline="0" dirty="0" smtClean="0"/>
              <a:t> around getting agreement</a:t>
            </a:r>
            <a:endParaRPr lang="en-US" dirty="0" smtClean="0"/>
          </a:p>
          <a:p>
            <a:r>
              <a:rPr lang="en-US" dirty="0" smtClean="0"/>
              <a:t>Decision to go down co-governance and joint hui approach taken. Large call</a:t>
            </a:r>
            <a:r>
              <a:rPr lang="en-US" baseline="0" dirty="0" smtClean="0"/>
              <a:t> because n</a:t>
            </a:r>
            <a:r>
              <a:rPr lang="en-US" dirty="0" smtClean="0"/>
              <a:t>ot done before by Council and this is a v</a:t>
            </a:r>
            <a:r>
              <a:rPr lang="en-US" baseline="0" dirty="0" smtClean="0"/>
              <a:t>ery large project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9C57-49DA-44B6-9CE1-DEE19E2CC0FD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3934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Describe:</a:t>
            </a:r>
          </a:p>
          <a:p>
            <a:r>
              <a:rPr lang="en-NZ" dirty="0" smtClean="0"/>
              <a:t>Raukawa,</a:t>
            </a:r>
          </a:p>
          <a:p>
            <a:r>
              <a:rPr lang="en-NZ" dirty="0" smtClean="0"/>
              <a:t>Takiwā and Area of Association</a:t>
            </a:r>
          </a:p>
          <a:p>
            <a:r>
              <a:rPr lang="en-NZ" dirty="0" err="1" smtClean="0"/>
              <a:t>PSGE</a:t>
            </a:r>
            <a:endParaRPr lang="en-NZ" dirty="0" smtClean="0"/>
          </a:p>
          <a:p>
            <a:r>
              <a:rPr lang="en-NZ" dirty="0" smtClean="0"/>
              <a:t>Some Resources</a:t>
            </a:r>
          </a:p>
          <a:p>
            <a:r>
              <a:rPr lang="en-NZ" dirty="0" smtClean="0"/>
              <a:t>Co-Management</a:t>
            </a:r>
            <a:r>
              <a:rPr lang="en-NZ" baseline="0" dirty="0" smtClean="0"/>
              <a:t> Deed and Instruments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200" dirty="0" smtClean="0"/>
              <a:t>Legislation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200" dirty="0" smtClean="0"/>
              <a:t>Ministerial Accords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200" dirty="0" smtClean="0"/>
              <a:t>Joint Management Agreements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200" dirty="0" smtClean="0"/>
              <a:t>Te Ture Whaimana o te Awa o Waikato </a:t>
            </a:r>
          </a:p>
          <a:p>
            <a:endParaRPr lang="en-NZ" dirty="0" smtClean="0"/>
          </a:p>
          <a:p>
            <a:r>
              <a:rPr lang="en-NZ" dirty="0" err="1" smtClean="0"/>
              <a:t>REMP</a:t>
            </a:r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Applies same objective to Waikato and Waihou Catchments</a:t>
            </a:r>
          </a:p>
          <a:p>
            <a:endParaRPr lang="en-NZ" dirty="0" smtClean="0"/>
          </a:p>
          <a:p>
            <a:r>
              <a:rPr lang="en-NZ" dirty="0" smtClean="0"/>
              <a:t>Restoration</a:t>
            </a:r>
            <a:r>
              <a:rPr lang="en-NZ" baseline="0" dirty="0" smtClean="0"/>
              <a:t> and Protection of the Waikato and Waihou Awa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9C57-49DA-44B6-9CE1-DEE19E2CC0FD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72520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Engagement at Governance Level and across</a:t>
            </a:r>
            <a:r>
              <a:rPr lang="en-NZ" baseline="0" dirty="0" smtClean="0"/>
              <a:t> Council</a:t>
            </a:r>
          </a:p>
          <a:p>
            <a:endParaRPr lang="en-NZ" baseline="0" dirty="0" smtClean="0"/>
          </a:p>
          <a:p>
            <a:pPr lvl="1"/>
            <a:r>
              <a:rPr lang="en-NZ" baseline="0" dirty="0" smtClean="0"/>
              <a:t>Avoid Previous Tokoroa process outcomes</a:t>
            </a:r>
          </a:p>
          <a:p>
            <a:pPr lvl="1"/>
            <a:endParaRPr lang="en-NZ" baseline="0" dirty="0" smtClean="0"/>
          </a:p>
          <a:p>
            <a:pPr lvl="0"/>
            <a:r>
              <a:rPr lang="en-NZ" baseline="0" dirty="0" smtClean="0"/>
              <a:t>On-going involvement</a:t>
            </a:r>
          </a:p>
          <a:p>
            <a:pPr lvl="0"/>
            <a:endParaRPr lang="en-NZ" baseline="0" dirty="0" smtClean="0"/>
          </a:p>
          <a:p>
            <a:pPr lvl="0"/>
            <a:r>
              <a:rPr lang="en-NZ" baseline="0" dirty="0" smtClean="0"/>
              <a:t>Address all options</a:t>
            </a:r>
          </a:p>
          <a:p>
            <a:pPr lvl="0"/>
            <a:endParaRPr lang="en-NZ" baseline="0" dirty="0" smtClean="0"/>
          </a:p>
          <a:p>
            <a:pPr lvl="0"/>
            <a:r>
              <a:rPr lang="en-NZ" baseline="0" dirty="0" smtClean="0"/>
              <a:t>Address land disposal</a:t>
            </a:r>
          </a:p>
          <a:p>
            <a:pPr lvl="1"/>
            <a:endParaRPr lang="en-N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dirty="0" smtClean="0"/>
              <a:t>Formed The  Raukawa </a:t>
            </a:r>
            <a:r>
              <a:rPr lang="en-NZ" sz="1200" dirty="0" err="1" smtClean="0"/>
              <a:t>Whai</a:t>
            </a:r>
            <a:r>
              <a:rPr lang="en-NZ" sz="1200" dirty="0" smtClean="0"/>
              <a:t> Tikanga A </a:t>
            </a:r>
            <a:r>
              <a:rPr lang="en-NZ" sz="1200" dirty="0" err="1" smtClean="0"/>
              <a:t>Wai</a:t>
            </a:r>
            <a:r>
              <a:rPr lang="en-NZ" sz="1200" dirty="0" smtClean="0"/>
              <a:t> Rōpū </a:t>
            </a:r>
          </a:p>
          <a:p>
            <a:endParaRPr lang="en-NZ" dirty="0" smtClean="0"/>
          </a:p>
          <a:p>
            <a:r>
              <a:rPr lang="en-NZ" dirty="0" smtClean="0"/>
              <a:t>Sought advice from other iwi who’d been through similar process, sought</a:t>
            </a:r>
            <a:r>
              <a:rPr lang="en-NZ" baseline="0" dirty="0" smtClean="0"/>
              <a:t> independent expert and facilitator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9C57-49DA-44B6-9CE1-DEE19E2CC0FD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8470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Attitude</a:t>
            </a:r>
            <a:r>
              <a:rPr lang="en-US" baseline="0" smtClean="0"/>
              <a:t> important</a:t>
            </a:r>
            <a:endParaRPr lang="en-US" smtClean="0"/>
          </a:p>
          <a:p>
            <a:r>
              <a:rPr lang="en-US" dirty="0" smtClean="0"/>
              <a:t>Joint governance </a:t>
            </a:r>
            <a:r>
              <a:rPr lang="en-US" dirty="0" err="1" smtClean="0"/>
              <a:t>hui</a:t>
            </a:r>
            <a:r>
              <a:rPr lang="en-US" dirty="0" smtClean="0"/>
              <a:t> elements</a:t>
            </a:r>
          </a:p>
          <a:p>
            <a:r>
              <a:rPr lang="en-US" dirty="0" smtClean="0"/>
              <a:t>Determine joint evaluation criteria to evaluate options</a:t>
            </a:r>
          </a:p>
          <a:p>
            <a:r>
              <a:rPr lang="en-US" dirty="0" smtClean="0"/>
              <a:t>Reviewed possible plant options and solutions – got lost in the detail !!!</a:t>
            </a:r>
          </a:p>
          <a:p>
            <a:r>
              <a:rPr lang="en-US" dirty="0" smtClean="0"/>
              <a:t>facilitated </a:t>
            </a:r>
            <a:r>
              <a:rPr lang="en-US" dirty="0" err="1" smtClean="0"/>
              <a:t>hui</a:t>
            </a:r>
            <a:r>
              <a:rPr lang="en-US" dirty="0" smtClean="0"/>
              <a:t> - experience in Māori and Council decision making processes </a:t>
            </a:r>
          </a:p>
          <a:p>
            <a:r>
              <a:rPr lang="en-US" dirty="0" smtClean="0"/>
              <a:t>Use of consultants to provide credibility and expertise so that both partners were</a:t>
            </a:r>
            <a:r>
              <a:rPr lang="en-US" baseline="0" dirty="0" smtClean="0"/>
              <a:t> comfortable</a:t>
            </a:r>
            <a:endParaRPr lang="en-US" dirty="0" smtClean="0"/>
          </a:p>
          <a:p>
            <a:r>
              <a:rPr lang="en-US" dirty="0" smtClean="0"/>
              <a:t> - Attempted to put weighting on criteria - Conceptually good idea. Emotionally awful</a:t>
            </a:r>
          </a:p>
          <a:p>
            <a:r>
              <a:rPr lang="en-US" dirty="0" smtClean="0"/>
              <a:t> - Know when to stop with a process …</a:t>
            </a:r>
          </a:p>
          <a:p>
            <a:r>
              <a:rPr lang="en-US" dirty="0" smtClean="0"/>
              <a:t>Moved to smaller joint working work on detail and concepts ‘agreed’ </a:t>
            </a:r>
          </a:p>
          <a:p>
            <a:r>
              <a:rPr lang="en-US" dirty="0" smtClean="0"/>
              <a:t>RMA requirements for engagement and LGA for community engagement</a:t>
            </a:r>
          </a:p>
          <a:p>
            <a:endParaRPr lang="en-US" dirty="0" smtClean="0"/>
          </a:p>
          <a:p>
            <a:r>
              <a:rPr lang="en-US" dirty="0" smtClean="0"/>
              <a:t>Dave’s notes: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Council and Raukawa in March 2017 were in different places “Their starting place was not ours” – VE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Attitude is as important as process. Acknowledge SWDC and HG staff attitudes.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SWDC and RCT spent time planning the joint process in early 2017 to finish by 2017!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Separate </a:t>
            </a:r>
            <a:r>
              <a:rPr lang="en-N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hui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were also important for SWDC and Raukawa to reach internal agreement</a:t>
            </a:r>
          </a:p>
          <a:p>
            <a:pPr lvl="0"/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time was spent early in the process to develop the relationship and identify common issues.</a:t>
            </a:r>
          </a:p>
          <a:p>
            <a:endParaRPr lang="en-US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9C57-49DA-44B6-9CE1-DEE19E2CC0FD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6459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9C57-49DA-44B6-9CE1-DEE19E2CC0FD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326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9C57-49DA-44B6-9CE1-DEE19E2CC0FD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5638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8C7C-05E1-4506-95E5-AE69113FC4A0}" type="datetimeFigureOut">
              <a:rPr lang="en-NZ" smtClean="0"/>
              <a:t>5/11/2018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err="1" smtClean="0"/>
              <a:t>DocSetID</a:t>
            </a:r>
            <a:r>
              <a:rPr lang="en-AU" dirty="0" smtClean="0"/>
              <a:t> 460296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AB3D-8B4A-4F68-9218-736590AC23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498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8C7C-05E1-4506-95E5-AE69113FC4A0}" type="datetimeFigureOut">
              <a:rPr lang="en-NZ" smtClean="0"/>
              <a:t>5/11/2018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AB3D-8B4A-4F68-9218-736590AC23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767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8C7C-05E1-4506-95E5-AE69113FC4A0}" type="datetimeFigureOut">
              <a:rPr lang="en-NZ" smtClean="0"/>
              <a:t>5/11/2018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AB3D-8B4A-4F68-9218-736590AC23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853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8C7C-05E1-4506-95E5-AE69113FC4A0}" type="datetimeFigureOut">
              <a:rPr lang="en-NZ" smtClean="0"/>
              <a:t>5/11/2018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AB3D-8B4A-4F68-9218-736590AC23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8223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8C7C-05E1-4506-95E5-AE69113FC4A0}" type="datetimeFigureOut">
              <a:rPr lang="en-NZ" smtClean="0"/>
              <a:t>5/11/2018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AB3D-8B4A-4F68-9218-736590AC23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826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8C7C-05E1-4506-95E5-AE69113FC4A0}" type="datetimeFigureOut">
              <a:rPr lang="en-NZ" smtClean="0"/>
              <a:t>5/11/2018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AB3D-8B4A-4F68-9218-736590AC23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366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8C7C-05E1-4506-95E5-AE69113FC4A0}" type="datetimeFigureOut">
              <a:rPr lang="en-NZ" smtClean="0"/>
              <a:t>5/11/2018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AB3D-8B4A-4F68-9218-736590AC23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58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8C7C-05E1-4506-95E5-AE69113FC4A0}" type="datetimeFigureOut">
              <a:rPr lang="en-NZ" smtClean="0"/>
              <a:t>5/11/2018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AB3D-8B4A-4F68-9218-736590AC23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710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8C7C-05E1-4506-95E5-AE69113FC4A0}" type="datetimeFigureOut">
              <a:rPr lang="en-NZ" smtClean="0"/>
              <a:t>5/11/2018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AB3D-8B4A-4F68-9218-736590AC23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791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8C7C-05E1-4506-95E5-AE69113FC4A0}" type="datetimeFigureOut">
              <a:rPr lang="en-NZ" smtClean="0"/>
              <a:t>5/11/2018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AB3D-8B4A-4F68-9218-736590AC23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717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8C7C-05E1-4506-95E5-AE69113FC4A0}" type="datetimeFigureOut">
              <a:rPr lang="en-NZ" smtClean="0"/>
              <a:t>5/11/2018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AB3D-8B4A-4F68-9218-736590AC23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43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C8C7C-05E1-4506-95E5-AE69113FC4A0}" type="datetimeFigureOut">
              <a:rPr lang="en-NZ" smtClean="0"/>
              <a:t>5/11/2018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AAB3D-8B4A-4F68-9218-736590AC23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957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auranga.govt.nz/community/tangata-whenua/resource-management-processes/other-resourc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8"/>
          <a:stretch/>
        </p:blipFill>
        <p:spPr>
          <a:xfrm>
            <a:off x="3670173" y="0"/>
            <a:ext cx="852182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B5B650B-0254-43BC-A7BD-A88316EDC4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163"/>
          <a:stretch/>
        </p:blipFill>
        <p:spPr>
          <a:xfrm>
            <a:off x="0" y="1714"/>
            <a:ext cx="10947400" cy="68545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3ED3EE1-05D2-4D5B-A2E7-25DB8FE4626C}"/>
              </a:ext>
            </a:extLst>
          </p:cNvPr>
          <p:cNvSpPr txBox="1"/>
          <p:nvPr/>
        </p:nvSpPr>
        <p:spPr>
          <a:xfrm>
            <a:off x="302884" y="2777606"/>
            <a:ext cx="2989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4000" b="1" dirty="0">
                <a:solidFill>
                  <a:schemeClr val="bg1"/>
                </a:solidFill>
                <a:latin typeface="Trajan Pro" panose="02020502050506020301" pitchFamily="18" charset="0"/>
              </a:rPr>
              <a:t>RAUKAWA</a:t>
            </a:r>
            <a:endParaRPr lang="en-NZ" sz="3600" b="1" dirty="0">
              <a:solidFill>
                <a:schemeClr val="bg1"/>
              </a:solidFill>
              <a:latin typeface="Trajan Pro" panose="02020502050506020301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D1D9942-FDC1-4F86-BAD6-F4C8B4B81F21}"/>
              </a:ext>
            </a:extLst>
          </p:cNvPr>
          <p:cNvSpPr/>
          <p:nvPr/>
        </p:nvSpPr>
        <p:spPr>
          <a:xfrm>
            <a:off x="62211" y="4199867"/>
            <a:ext cx="347063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b="1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South Waikato </a:t>
            </a:r>
          </a:p>
          <a:p>
            <a:pPr algn="ctr"/>
            <a:r>
              <a:rPr lang="en-NZ" b="1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Water Treatment Plants:</a:t>
            </a:r>
          </a:p>
          <a:p>
            <a:pPr algn="ctr"/>
            <a:r>
              <a:rPr lang="en-NZ" b="1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Joint </a:t>
            </a:r>
          </a:p>
          <a:p>
            <a:pPr algn="ctr"/>
            <a:r>
              <a:rPr lang="en-NZ" b="1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Decision-making </a:t>
            </a:r>
          </a:p>
          <a:p>
            <a:pPr algn="ctr"/>
            <a:r>
              <a:rPr lang="en-NZ" b="1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Journey</a:t>
            </a:r>
            <a:endParaRPr lang="en-NZ" b="1" dirty="0">
              <a:solidFill>
                <a:schemeClr val="bg1"/>
              </a:solidFill>
              <a:latin typeface="Trajan Pro" panose="02020502050506020301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78F7ADF-73FB-4EAB-BB74-454BB888E38F}"/>
              </a:ext>
            </a:extLst>
          </p:cNvPr>
          <p:cNvSpPr/>
          <p:nvPr/>
        </p:nvSpPr>
        <p:spPr>
          <a:xfrm>
            <a:off x="-35667" y="6200263"/>
            <a:ext cx="36663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200" b="1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For: </a:t>
            </a:r>
            <a:endParaRPr lang="en-NZ" sz="1200" b="1" dirty="0">
              <a:solidFill>
                <a:schemeClr val="bg1"/>
              </a:solidFill>
              <a:latin typeface="Trajan Pro" panose="02020502050506020301" pitchFamily="18" charset="0"/>
            </a:endParaRPr>
          </a:p>
          <a:p>
            <a:pPr algn="ctr"/>
            <a:r>
              <a:rPr lang="en-NZ" sz="900" b="1" dirty="0">
                <a:solidFill>
                  <a:schemeClr val="bg1"/>
                </a:solidFill>
                <a:latin typeface="Trajan Pro" panose="02020502050506020301" pitchFamily="18" charset="0"/>
              </a:rPr>
              <a:t>www.raukawa.org.nz </a:t>
            </a:r>
            <a:r>
              <a:rPr lang="en-NZ" sz="900" b="1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&amp; www.southwaikato.govt.nz </a:t>
            </a:r>
          </a:p>
          <a:p>
            <a:pPr algn="ctr"/>
            <a:r>
              <a:rPr lang="en-NZ" sz="900" b="1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All </a:t>
            </a:r>
            <a:r>
              <a:rPr lang="en-NZ" sz="900" b="1" dirty="0">
                <a:solidFill>
                  <a:schemeClr val="bg1"/>
                </a:solidFill>
                <a:latin typeface="Trajan Pro" panose="02020502050506020301" pitchFamily="18" charset="0"/>
              </a:rPr>
              <a:t>rights reserved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528" y="2485367"/>
            <a:ext cx="1400175" cy="1000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169" y="5728907"/>
            <a:ext cx="170271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Trajan Pro" panose="02020502050506020301" pitchFamily="18" charset="0"/>
              </a:defRPr>
            </a:lvl1pPr>
          </a:lstStyle>
          <a:p>
            <a:r>
              <a:rPr lang="en-AU" sz="1200" dirty="0" err="1"/>
              <a:t>DocSet</a:t>
            </a:r>
            <a:r>
              <a:rPr lang="en-AU" sz="1200" dirty="0"/>
              <a:t> ID: 460296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139462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398592A-6360-4D3B-8DEA-685917768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5" y="3724"/>
            <a:ext cx="12185904" cy="6854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8E0777-F2C9-43DD-A352-522A2F1BD8C6}"/>
              </a:ext>
            </a:extLst>
          </p:cNvPr>
          <p:cNvSpPr txBox="1"/>
          <p:nvPr/>
        </p:nvSpPr>
        <p:spPr>
          <a:xfrm>
            <a:off x="2241983" y="273302"/>
            <a:ext cx="9563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NZ" sz="3600" dirty="0" smtClean="0">
                <a:solidFill>
                  <a:prstClr val="black"/>
                </a:solidFill>
                <a:latin typeface="Trajan Pro" panose="02020502050506020301" pitchFamily="18" charset="0"/>
              </a:rPr>
              <a:t>Health &amp; wellbeing of </a:t>
            </a:r>
            <a:r>
              <a:rPr lang="en-NZ" sz="3600" dirty="0" err="1" smtClean="0">
                <a:solidFill>
                  <a:prstClr val="black"/>
                </a:solidFill>
                <a:latin typeface="Trajan Pro" panose="02020502050506020301" pitchFamily="18" charset="0"/>
              </a:rPr>
              <a:t>waterbodies</a:t>
            </a:r>
            <a:endParaRPr lang="en-NZ" sz="3600" dirty="0">
              <a:solidFill>
                <a:prstClr val="black"/>
              </a:solidFill>
              <a:latin typeface="Trajan Pro" panose="02020502050506020301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489457"/>
              </p:ext>
            </p:extLst>
          </p:nvPr>
        </p:nvGraphicFramePr>
        <p:xfrm>
          <a:off x="2295331" y="1129004"/>
          <a:ext cx="9507892" cy="418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3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494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651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8600">
                <a:tc>
                  <a:txBody>
                    <a:bodyPr/>
                    <a:lstStyle/>
                    <a:p>
                      <a:r>
                        <a:rPr lang="en-NZ" dirty="0" smtClean="0"/>
                        <a:t>Specific Criteria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Means of assessment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Rating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52303">
                <a:tc>
                  <a:txBody>
                    <a:bodyPr/>
                    <a:lstStyle/>
                    <a:p>
                      <a:r>
                        <a:rPr lang="en-US" dirty="0" smtClean="0"/>
                        <a:t>Reduction in nitrogen levels.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Alignment to Healthy Rivers </a:t>
                      </a:r>
                      <a:r>
                        <a:rPr lang="en-US" dirty="0" err="1" smtClean="0"/>
                        <a:t>Wai</a:t>
                      </a:r>
                      <a:r>
                        <a:rPr lang="en-US" dirty="0" smtClean="0"/>
                        <a:t> Ora Plan change.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Decrease in annual loads of nitrogen discharged into </a:t>
                      </a:r>
                      <a:r>
                        <a:rPr lang="en-US" dirty="0" err="1" smtClean="0"/>
                        <a:t>waterbodies</a:t>
                      </a:r>
                      <a:r>
                        <a:rPr lang="en-US" dirty="0" smtClean="0"/>
                        <a:t>.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5 - &gt; 85% removed</a:t>
                      </a:r>
                    </a:p>
                    <a:p>
                      <a:r>
                        <a:rPr lang="en-US" dirty="0" smtClean="0"/>
                        <a:t>4 – 70 to 85% removed</a:t>
                      </a:r>
                    </a:p>
                    <a:p>
                      <a:r>
                        <a:rPr lang="en-US" dirty="0" smtClean="0"/>
                        <a:t>3 – 55 to 69% removed</a:t>
                      </a:r>
                    </a:p>
                    <a:p>
                      <a:r>
                        <a:rPr lang="en-US" dirty="0" smtClean="0"/>
                        <a:t>2 – 40 to 54% removed</a:t>
                      </a:r>
                    </a:p>
                    <a:p>
                      <a:r>
                        <a:rPr lang="en-US" dirty="0" smtClean="0"/>
                        <a:t>1 - 25-39% removed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10632">
                <a:tc>
                  <a:txBody>
                    <a:bodyPr/>
                    <a:lstStyle/>
                    <a:p>
                      <a:r>
                        <a:rPr lang="en-NZ" dirty="0" smtClean="0"/>
                        <a:t>Reduction in phosphorous levels.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Alignment to Healthy Rivers </a:t>
                      </a:r>
                      <a:r>
                        <a:rPr lang="en-US" dirty="0" err="1" smtClean="0"/>
                        <a:t>Wai</a:t>
                      </a:r>
                      <a:r>
                        <a:rPr lang="en-US" dirty="0" smtClean="0"/>
                        <a:t> Ora Plan change.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Reduction in phosphorous levels.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5 - &gt; 85% removed</a:t>
                      </a:r>
                    </a:p>
                    <a:p>
                      <a:r>
                        <a:rPr lang="en-US" dirty="0" smtClean="0"/>
                        <a:t>4 – 70 to 85% removed</a:t>
                      </a:r>
                    </a:p>
                    <a:p>
                      <a:r>
                        <a:rPr lang="en-US" dirty="0" smtClean="0"/>
                        <a:t>3 – 55 to 69% removed</a:t>
                      </a:r>
                    </a:p>
                    <a:p>
                      <a:r>
                        <a:rPr lang="en-US" dirty="0" smtClean="0"/>
                        <a:t>2 – 40 to 54% removed</a:t>
                      </a:r>
                    </a:p>
                    <a:p>
                      <a:r>
                        <a:rPr lang="en-US" dirty="0" smtClean="0"/>
                        <a:t>1 - 25-39% removed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778379"/>
              </p:ext>
            </p:extLst>
          </p:nvPr>
        </p:nvGraphicFramePr>
        <p:xfrm>
          <a:off x="7149458" y="910302"/>
          <a:ext cx="2250232" cy="527812"/>
        </p:xfrm>
        <a:graphic>
          <a:graphicData uri="http://schemas.openxmlformats.org/drawingml/2006/table">
            <a:tbl>
              <a:tblPr firstRow="1" firstCol="1" bandRow="1"/>
              <a:tblGrid>
                <a:gridCol w="7125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25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76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37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37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659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i-N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Rating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01" marR="30101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i-N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01" marR="30101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i-N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01" marR="30101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i-N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01" marR="30101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i-N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01" marR="30101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i-N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01" marR="30101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9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398592A-6360-4D3B-8DEA-685917768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5" y="3724"/>
            <a:ext cx="12185904" cy="6854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8E0777-F2C9-43DD-A352-522A2F1BD8C6}"/>
              </a:ext>
            </a:extLst>
          </p:cNvPr>
          <p:cNvSpPr txBox="1"/>
          <p:nvPr/>
        </p:nvSpPr>
        <p:spPr>
          <a:xfrm>
            <a:off x="2216819" y="329285"/>
            <a:ext cx="97817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Trajan Pro" panose="02020502050506020301" pitchFamily="18" charset="0"/>
              </a:rPr>
              <a:t>Acknowledgement </a:t>
            </a:r>
            <a:r>
              <a:rPr lang="en-US" sz="3600" dirty="0" smtClean="0">
                <a:solidFill>
                  <a:prstClr val="black"/>
                </a:solidFill>
                <a:latin typeface="Trajan Pro" panose="02020502050506020301" pitchFamily="18" charset="0"/>
              </a:rPr>
              <a:t>&amp; </a:t>
            </a:r>
            <a:r>
              <a:rPr lang="en-US" sz="3600" dirty="0">
                <a:solidFill>
                  <a:prstClr val="black"/>
                </a:solidFill>
                <a:latin typeface="Trajan Pro" panose="02020502050506020301" pitchFamily="18" charset="0"/>
              </a:rPr>
              <a:t>protection of </a:t>
            </a:r>
            <a:endParaRPr lang="en-US" sz="3600" dirty="0" smtClean="0">
              <a:solidFill>
                <a:prstClr val="black"/>
              </a:solidFill>
              <a:latin typeface="Trajan Pro" panose="02020502050506020301" pitchFamily="18" charset="0"/>
            </a:endParaRPr>
          </a:p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Trajan Pro" panose="02020502050506020301" pitchFamily="18" charset="0"/>
              </a:rPr>
              <a:t>cultural </a:t>
            </a:r>
            <a:r>
              <a:rPr lang="en-US" sz="3600" dirty="0">
                <a:solidFill>
                  <a:prstClr val="black"/>
                </a:solidFill>
                <a:latin typeface="Trajan Pro" panose="02020502050506020301" pitchFamily="18" charset="0"/>
              </a:rPr>
              <a:t>values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58788"/>
              </p:ext>
            </p:extLst>
          </p:nvPr>
        </p:nvGraphicFramePr>
        <p:xfrm>
          <a:off x="2295331" y="1838125"/>
          <a:ext cx="9489232" cy="3722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86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446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559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9789">
                <a:tc>
                  <a:txBody>
                    <a:bodyPr/>
                    <a:lstStyle/>
                    <a:p>
                      <a:r>
                        <a:rPr lang="en-NZ" dirty="0" smtClean="0"/>
                        <a:t>Specific Criteria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Means of assessment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Rating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03126">
                <a:tc>
                  <a:txBody>
                    <a:bodyPr/>
                    <a:lstStyle/>
                    <a:p>
                      <a:r>
                        <a:rPr lang="en-US" dirty="0" smtClean="0"/>
                        <a:t>Mauri and mana is safeguarded for present and future generations.</a:t>
                      </a:r>
                    </a:p>
                    <a:p>
                      <a:r>
                        <a:rPr lang="en-US" dirty="0" smtClean="0"/>
                        <a:t> </a:t>
                      </a:r>
                    </a:p>
                    <a:p>
                      <a:r>
                        <a:rPr lang="en-US" dirty="0" smtClean="0"/>
                        <a:t>Raukawa </a:t>
                      </a:r>
                      <a:r>
                        <a:rPr lang="en-US" dirty="0" err="1" smtClean="0"/>
                        <a:t>kaitiaki</a:t>
                      </a:r>
                      <a:r>
                        <a:rPr lang="en-US" dirty="0" smtClean="0"/>
                        <a:t> relationship with their waters is respected, enhanced and supported.</a:t>
                      </a:r>
                    </a:p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Method of discharge used.</a:t>
                      </a:r>
                    </a:p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– Discharge to land; no discharge to surface water</a:t>
                      </a:r>
                    </a:p>
                    <a:p>
                      <a:r>
                        <a:rPr lang="en-US" dirty="0" smtClean="0"/>
                        <a:t>3 – Combination of discharge to land and surface water, including appropriate mitigation measures</a:t>
                      </a:r>
                    </a:p>
                    <a:p>
                      <a:r>
                        <a:rPr lang="en-US" dirty="0" smtClean="0"/>
                        <a:t>1 -Discharge to surface water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013552"/>
              </p:ext>
            </p:extLst>
          </p:nvPr>
        </p:nvGraphicFramePr>
        <p:xfrm>
          <a:off x="7149458" y="1675410"/>
          <a:ext cx="2250232" cy="527812"/>
        </p:xfrm>
        <a:graphic>
          <a:graphicData uri="http://schemas.openxmlformats.org/drawingml/2006/table">
            <a:tbl>
              <a:tblPr firstRow="1" firstCol="1" bandRow="1"/>
              <a:tblGrid>
                <a:gridCol w="7125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25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76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37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37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659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i-N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Rating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01" marR="30101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i-N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01" marR="30101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i-N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01" marR="30101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i-N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01" marR="30101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i-N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01" marR="30101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i-N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01" marR="30101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398592A-6360-4D3B-8DEA-685917768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5" y="3724"/>
            <a:ext cx="12185904" cy="6854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8E0777-F2C9-43DD-A352-522A2F1BD8C6}"/>
              </a:ext>
            </a:extLst>
          </p:cNvPr>
          <p:cNvSpPr txBox="1"/>
          <p:nvPr/>
        </p:nvSpPr>
        <p:spPr>
          <a:xfrm>
            <a:off x="3597453" y="263971"/>
            <a:ext cx="6945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NZ" sz="3600" dirty="0" smtClean="0">
                <a:solidFill>
                  <a:prstClr val="black"/>
                </a:solidFill>
                <a:latin typeface="Trajan Pro" panose="02020502050506020301" pitchFamily="18" charset="0"/>
              </a:rPr>
              <a:t>Meets long-term needs of community</a:t>
            </a:r>
            <a:endParaRPr lang="en-NZ" sz="3600" dirty="0">
              <a:solidFill>
                <a:prstClr val="black"/>
              </a:solidFill>
              <a:latin typeface="Trajan Pro" panose="02020502050506020301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42673"/>
              </p:ext>
            </p:extLst>
          </p:nvPr>
        </p:nvGraphicFramePr>
        <p:xfrm>
          <a:off x="2295331" y="1073025"/>
          <a:ext cx="9442579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8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360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056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7087">
                <a:tc>
                  <a:txBody>
                    <a:bodyPr/>
                    <a:lstStyle/>
                    <a:p>
                      <a:r>
                        <a:rPr lang="en-NZ" dirty="0" smtClean="0"/>
                        <a:t>Specific Criteria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Means of assessment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Rating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18053">
                <a:tc>
                  <a:txBody>
                    <a:bodyPr/>
                    <a:lstStyle/>
                    <a:p>
                      <a:r>
                        <a:rPr lang="en-US" dirty="0" smtClean="0"/>
                        <a:t>Meets future needs (including cultural needs).</a:t>
                      </a:r>
                    </a:p>
                    <a:p>
                      <a:r>
                        <a:rPr lang="en-US" dirty="0" smtClean="0"/>
                        <a:t> </a:t>
                      </a:r>
                    </a:p>
                    <a:p>
                      <a:r>
                        <a:rPr lang="en-US" dirty="0" smtClean="0"/>
                        <a:t>Continuous 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Ability of the solution to be scaled for growth over an agreed period of time.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Recognition that resource consents are granted for a maximum of 35 years.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Healthy River nutrient reduction targets are meet according to the timeframes set out.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Ability of final solution to be staged to match both growth and funding ability.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Yearly report back to </a:t>
                      </a:r>
                      <a:r>
                        <a:rPr lang="en-US" dirty="0" err="1" smtClean="0"/>
                        <a:t>Rauakwa</a:t>
                      </a:r>
                      <a:r>
                        <a:rPr lang="en-US" dirty="0" smtClean="0"/>
                        <a:t> and the community on the progress made towards the upgrading of the system.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–Fully adaptable technology at all plants</a:t>
                      </a:r>
                    </a:p>
                    <a:p>
                      <a:r>
                        <a:rPr lang="en-US" dirty="0" smtClean="0"/>
                        <a:t>4 – Fully adaptable solution at one plant</a:t>
                      </a:r>
                    </a:p>
                    <a:p>
                      <a:r>
                        <a:rPr lang="en-US" dirty="0" smtClean="0"/>
                        <a:t>3 – Partly adaptable technology</a:t>
                      </a:r>
                    </a:p>
                    <a:p>
                      <a:r>
                        <a:rPr lang="en-US" dirty="0" smtClean="0"/>
                        <a:t>2 - Unadaptable technology at one plant</a:t>
                      </a:r>
                    </a:p>
                    <a:p>
                      <a:r>
                        <a:rPr lang="en-US" dirty="0" smtClean="0"/>
                        <a:t>1 - Unadaptable technology at all plants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78740">
                <a:tc>
                  <a:txBody>
                    <a:bodyPr/>
                    <a:lstStyle/>
                    <a:p>
                      <a:r>
                        <a:rPr lang="en-NZ" dirty="0" smtClean="0"/>
                        <a:t>Iwi involvement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Option/s for upgrading plants are consistent with the relevant objectives, policies and methods in </a:t>
                      </a:r>
                      <a:r>
                        <a:rPr lang="en-US" dirty="0" err="1" smtClean="0"/>
                        <a:t>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Rautaki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Taiao</a:t>
                      </a:r>
                      <a:r>
                        <a:rPr lang="en-US" dirty="0" smtClean="0"/>
                        <a:t> a Raukawa (Raukawa Environmental Management Plan).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– Option is consistent with </a:t>
                      </a:r>
                      <a:r>
                        <a:rPr lang="en-US" dirty="0" err="1" smtClean="0"/>
                        <a:t>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Rautaki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Taiao</a:t>
                      </a:r>
                      <a:r>
                        <a:rPr lang="en-US" dirty="0" smtClean="0"/>
                        <a:t> a Raukawa</a:t>
                      </a:r>
                    </a:p>
                    <a:p>
                      <a:r>
                        <a:rPr lang="en-US" dirty="0" smtClean="0"/>
                        <a:t>3 – Some consistency with </a:t>
                      </a:r>
                      <a:r>
                        <a:rPr lang="en-US" dirty="0" err="1" smtClean="0"/>
                        <a:t>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Rautaki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Taiao</a:t>
                      </a:r>
                      <a:r>
                        <a:rPr lang="en-US" dirty="0" smtClean="0"/>
                        <a:t> a Raukawa achieved</a:t>
                      </a:r>
                    </a:p>
                    <a:p>
                      <a:r>
                        <a:rPr lang="en-US" dirty="0" smtClean="0"/>
                        <a:t>1 – Inconsistent with </a:t>
                      </a:r>
                      <a:r>
                        <a:rPr lang="en-US" dirty="0" err="1" smtClean="0"/>
                        <a:t>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Rautaki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Taiao</a:t>
                      </a:r>
                      <a:r>
                        <a:rPr lang="en-US" dirty="0" smtClean="0"/>
                        <a:t> a Raukawa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336865"/>
              </p:ext>
            </p:extLst>
          </p:nvPr>
        </p:nvGraphicFramePr>
        <p:xfrm>
          <a:off x="8353108" y="854319"/>
          <a:ext cx="2250232" cy="527812"/>
        </p:xfrm>
        <a:graphic>
          <a:graphicData uri="http://schemas.openxmlformats.org/drawingml/2006/table">
            <a:tbl>
              <a:tblPr firstRow="1" firstCol="1" bandRow="1"/>
              <a:tblGrid>
                <a:gridCol w="7125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25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76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37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37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659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i-N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Rating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01" marR="30101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i-N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01" marR="30101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i-N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01" marR="30101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i-N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01" marR="30101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i-N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01" marR="30101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i-N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01" marR="30101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4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398592A-6360-4D3B-8DEA-685917768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5" y="3724"/>
            <a:ext cx="12185904" cy="6854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8E0777-F2C9-43DD-A352-522A2F1BD8C6}"/>
              </a:ext>
            </a:extLst>
          </p:cNvPr>
          <p:cNvSpPr txBox="1"/>
          <p:nvPr/>
        </p:nvSpPr>
        <p:spPr>
          <a:xfrm>
            <a:off x="3715737" y="263971"/>
            <a:ext cx="6634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NZ" sz="3600" dirty="0" smtClean="0">
                <a:solidFill>
                  <a:prstClr val="black"/>
                </a:solidFill>
                <a:latin typeface="Trajan Pro" panose="02020502050506020301" pitchFamily="18" charset="0"/>
              </a:rPr>
              <a:t>Economically viable for community</a:t>
            </a:r>
            <a:endParaRPr lang="en-NZ" sz="3600" dirty="0">
              <a:solidFill>
                <a:prstClr val="black"/>
              </a:solidFill>
              <a:latin typeface="Trajan Pro" panose="02020502050506020301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754583"/>
              </p:ext>
            </p:extLst>
          </p:nvPr>
        </p:nvGraphicFramePr>
        <p:xfrm>
          <a:off x="2295331" y="1129004"/>
          <a:ext cx="9507892" cy="3928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9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312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346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8600">
                <a:tc>
                  <a:txBody>
                    <a:bodyPr/>
                    <a:lstStyle/>
                    <a:p>
                      <a:r>
                        <a:rPr lang="en-NZ" dirty="0" smtClean="0"/>
                        <a:t>Specific Criteria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Means of assessment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Rating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52303">
                <a:tc>
                  <a:txBody>
                    <a:bodyPr/>
                    <a:lstStyle/>
                    <a:p>
                      <a:r>
                        <a:rPr lang="en-US" dirty="0" smtClean="0"/>
                        <a:t>Cost to ratepayers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 of CAPEX and OPEX cost on the 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– &lt; 5% increase in rates</a:t>
                      </a:r>
                    </a:p>
                    <a:p>
                      <a:r>
                        <a:rPr lang="en-US" dirty="0" smtClean="0"/>
                        <a:t>4 – to 10% increase in rates</a:t>
                      </a:r>
                    </a:p>
                    <a:p>
                      <a:r>
                        <a:rPr lang="en-US" dirty="0" smtClean="0"/>
                        <a:t>3 – 10 to 14% increase in rates</a:t>
                      </a:r>
                    </a:p>
                    <a:p>
                      <a:r>
                        <a:rPr lang="en-US" dirty="0" smtClean="0"/>
                        <a:t>2 – 15 to 19% increase in rates</a:t>
                      </a:r>
                    </a:p>
                    <a:p>
                      <a:r>
                        <a:rPr lang="en-US" dirty="0" smtClean="0"/>
                        <a:t>1 – 20 to 30% increase in rates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10632">
                <a:tc>
                  <a:txBody>
                    <a:bodyPr/>
                    <a:lstStyle/>
                    <a:p>
                      <a:r>
                        <a:rPr lang="en-US" dirty="0" smtClean="0"/>
                        <a:t>Economic loss due to change in land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 of productive land used for wastewater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– No net loss of land productivity</a:t>
                      </a:r>
                    </a:p>
                    <a:p>
                      <a:r>
                        <a:rPr lang="en-US" dirty="0" smtClean="0"/>
                        <a:t>4 – Net 5 to 50 ha of productive land lost</a:t>
                      </a:r>
                    </a:p>
                    <a:p>
                      <a:r>
                        <a:rPr lang="en-US" dirty="0" smtClean="0"/>
                        <a:t>3 – Net 50 to 100 ha of productive land lost</a:t>
                      </a:r>
                    </a:p>
                    <a:p>
                      <a:r>
                        <a:rPr lang="en-US" dirty="0" smtClean="0"/>
                        <a:t>2 – Net 100 to 150 ha of productive land lost</a:t>
                      </a:r>
                    </a:p>
                    <a:p>
                      <a:r>
                        <a:rPr lang="en-US" dirty="0" smtClean="0"/>
                        <a:t>1 – &gt; 200ha of productive land lost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295533"/>
              </p:ext>
            </p:extLst>
          </p:nvPr>
        </p:nvGraphicFramePr>
        <p:xfrm>
          <a:off x="7280087" y="910302"/>
          <a:ext cx="2250232" cy="527812"/>
        </p:xfrm>
        <a:graphic>
          <a:graphicData uri="http://schemas.openxmlformats.org/drawingml/2006/table">
            <a:tbl>
              <a:tblPr firstRow="1" firstCol="1" bandRow="1"/>
              <a:tblGrid>
                <a:gridCol w="7125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25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76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37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37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659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i-N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Rating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01" marR="30101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i-N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01" marR="30101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i-N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01" marR="30101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i-N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01" marR="30101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i-N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01" marR="30101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i-N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01" marR="30101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18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398592A-6360-4D3B-8DEA-685917768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5" y="3724"/>
            <a:ext cx="12185904" cy="6854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8E0777-F2C9-43DD-A352-522A2F1BD8C6}"/>
              </a:ext>
            </a:extLst>
          </p:cNvPr>
          <p:cNvSpPr txBox="1"/>
          <p:nvPr/>
        </p:nvSpPr>
        <p:spPr>
          <a:xfrm>
            <a:off x="4986988" y="234244"/>
            <a:ext cx="3940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NZ" sz="3600" dirty="0">
                <a:solidFill>
                  <a:prstClr val="black"/>
                </a:solidFill>
                <a:latin typeface="Trajan Pro" panose="02020502050506020301" pitchFamily="18" charset="0"/>
              </a:rPr>
              <a:t>Wastewater Solution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4159C2F-20DE-4638-AED4-859CE48D21D0}"/>
              </a:ext>
            </a:extLst>
          </p:cNvPr>
          <p:cNvSpPr txBox="1"/>
          <p:nvPr/>
        </p:nvSpPr>
        <p:spPr>
          <a:xfrm>
            <a:off x="2524081" y="1068922"/>
            <a:ext cx="9577722" cy="512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Plant upgrades at Tokoroa, Putāruru and </a:t>
            </a:r>
            <a:r>
              <a:rPr lang="en-US" sz="2800" dirty="0" smtClean="0"/>
              <a:t>Tīrau – reduce contaminant load</a:t>
            </a:r>
            <a:endParaRPr lang="en-US" sz="2800" dirty="0"/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Creation of Land Based Component to WWTP with wetlands </a:t>
            </a:r>
            <a:r>
              <a:rPr lang="en-US" sz="2800" dirty="0" smtClean="0"/>
              <a:t>for </a:t>
            </a:r>
            <a:r>
              <a:rPr lang="en-US" sz="2800" dirty="0" err="1" smtClean="0"/>
              <a:t>Tokoroa</a:t>
            </a:r>
            <a:r>
              <a:rPr lang="en-US" sz="2800" dirty="0"/>
              <a:t>, </a:t>
            </a:r>
            <a:r>
              <a:rPr lang="en-US" sz="2800" dirty="0" err="1"/>
              <a:t>Putāruru</a:t>
            </a:r>
            <a:r>
              <a:rPr lang="en-US" sz="2800" dirty="0"/>
              <a:t> and </a:t>
            </a:r>
            <a:r>
              <a:rPr lang="en-US" sz="2800" dirty="0" err="1"/>
              <a:t>Tīrau</a:t>
            </a:r>
            <a:r>
              <a:rPr lang="en-US" sz="2800" dirty="0"/>
              <a:t>  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Wetland’s purpose is to restore the mana and mauri of water bodies affected by wastewater (enhancing the life force</a:t>
            </a:r>
            <a:r>
              <a:rPr lang="en-US" sz="2800" dirty="0" smtClean="0"/>
              <a:t>)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/>
              <a:t>Mātauranga</a:t>
            </a:r>
            <a:r>
              <a:rPr lang="en-US" sz="2800" dirty="0"/>
              <a:t> M</a:t>
            </a:r>
            <a:r>
              <a:rPr lang="en-US" sz="2800" dirty="0" smtClean="0"/>
              <a:t>āori monitoring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Arapuni looking at risk minimization of for wastewater line crossing river. Already land discharge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038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398592A-6360-4D3B-8DEA-685917768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5" y="3724"/>
            <a:ext cx="12185904" cy="6854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8E0777-F2C9-43DD-A352-522A2F1BD8C6}"/>
              </a:ext>
            </a:extLst>
          </p:cNvPr>
          <p:cNvSpPr txBox="1"/>
          <p:nvPr/>
        </p:nvSpPr>
        <p:spPr>
          <a:xfrm>
            <a:off x="4529751" y="234244"/>
            <a:ext cx="4855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NZ" sz="3600" dirty="0" smtClean="0">
                <a:solidFill>
                  <a:prstClr val="black"/>
                </a:solidFill>
                <a:latin typeface="Trajan Pro" panose="02020502050506020301" pitchFamily="18" charset="0"/>
              </a:rPr>
              <a:t>Solution Staging</a:t>
            </a:r>
            <a:endParaRPr lang="en-NZ" sz="3600" dirty="0">
              <a:solidFill>
                <a:prstClr val="black"/>
              </a:solidFill>
              <a:latin typeface="Trajan Pro" panose="02020502050506020301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135930"/>
              </p:ext>
            </p:extLst>
          </p:nvPr>
        </p:nvGraphicFramePr>
        <p:xfrm>
          <a:off x="2703804" y="971592"/>
          <a:ext cx="8127999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698"/>
                <a:gridCol w="1073020"/>
                <a:gridCol w="5765281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Proposed Staging for Discussion with WRC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Wetlands for Tirau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Sludge Upgrade at Tokoroa - Enabling works for TN and TP upgrades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Putauru Sludge Upgrade (additional centrifuge at Tokoroa)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Wetlands for Putaruru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Wetlands for Tokoroa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Tokoroa - TP Upgrade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Putaruru TN Upgrade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Arapuni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Tokoroa - TN Upgrade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Putaruru TP Upgrade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Tirau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TN and TP Upgrade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Consent Expiry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63077" y="5952931"/>
            <a:ext cx="6307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Total </a:t>
            </a:r>
            <a:r>
              <a:rPr lang="en-NZ" dirty="0" err="1" smtClean="0"/>
              <a:t>Capex</a:t>
            </a:r>
            <a:r>
              <a:rPr lang="en-NZ" dirty="0" smtClean="0"/>
              <a:t>: $21–29M</a:t>
            </a:r>
          </a:p>
          <a:p>
            <a:r>
              <a:rPr lang="en-NZ" dirty="0" smtClean="0"/>
              <a:t>Total </a:t>
            </a:r>
            <a:r>
              <a:rPr lang="en-NZ" dirty="0" err="1" smtClean="0"/>
              <a:t>Opex</a:t>
            </a:r>
            <a:r>
              <a:rPr lang="en-NZ" dirty="0" smtClean="0"/>
              <a:t>: $1.4-1.9M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7070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398592A-6360-4D3B-8DEA-685917768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5" y="3724"/>
            <a:ext cx="12185904" cy="6854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8E0777-F2C9-43DD-A352-522A2F1BD8C6}"/>
              </a:ext>
            </a:extLst>
          </p:cNvPr>
          <p:cNvSpPr txBox="1"/>
          <p:nvPr/>
        </p:nvSpPr>
        <p:spPr>
          <a:xfrm>
            <a:off x="4492242" y="234244"/>
            <a:ext cx="4930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NZ" sz="3600" dirty="0" smtClean="0">
                <a:solidFill>
                  <a:prstClr val="black"/>
                </a:solidFill>
                <a:latin typeface="Trajan Pro" panose="02020502050506020301" pitchFamily="18" charset="0"/>
              </a:rPr>
              <a:t>Solution Options</a:t>
            </a:r>
            <a:endParaRPr lang="en-NZ" sz="3600" dirty="0">
              <a:solidFill>
                <a:prstClr val="black"/>
              </a:solidFill>
              <a:latin typeface="Trajan Pro" panose="02020502050506020301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051" y="880575"/>
            <a:ext cx="7685151" cy="543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5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398592A-6360-4D3B-8DEA-685917768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5" y="3724"/>
            <a:ext cx="12185904" cy="6854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8E0777-F2C9-43DD-A352-522A2F1BD8C6}"/>
              </a:ext>
            </a:extLst>
          </p:cNvPr>
          <p:cNvSpPr txBox="1"/>
          <p:nvPr/>
        </p:nvSpPr>
        <p:spPr>
          <a:xfrm>
            <a:off x="4492242" y="234244"/>
            <a:ext cx="4930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NZ" sz="3600" dirty="0" smtClean="0">
                <a:solidFill>
                  <a:prstClr val="black"/>
                </a:solidFill>
                <a:latin typeface="Trajan Pro" panose="02020502050506020301" pitchFamily="18" charset="0"/>
              </a:rPr>
              <a:t>Solution Options</a:t>
            </a:r>
            <a:endParaRPr lang="en-NZ" sz="3600" dirty="0">
              <a:solidFill>
                <a:prstClr val="black"/>
              </a:solidFill>
              <a:latin typeface="Trajan Pro" panose="02020502050506020301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892" y="1001418"/>
            <a:ext cx="7685151" cy="543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0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398592A-6360-4D3B-8DEA-685917768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5" y="3724"/>
            <a:ext cx="12185904" cy="6854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8E0777-F2C9-43DD-A352-522A2F1BD8C6}"/>
              </a:ext>
            </a:extLst>
          </p:cNvPr>
          <p:cNvSpPr txBox="1"/>
          <p:nvPr/>
        </p:nvSpPr>
        <p:spPr>
          <a:xfrm>
            <a:off x="4136019" y="234244"/>
            <a:ext cx="5642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NZ" sz="3600" dirty="0">
                <a:solidFill>
                  <a:prstClr val="black"/>
                </a:solidFill>
                <a:latin typeface="Trajan Pro" panose="02020502050506020301" pitchFamily="18" charset="0"/>
              </a:rPr>
              <a:t>Engagement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4159C2F-20DE-4638-AED4-859CE48D21D0}"/>
              </a:ext>
            </a:extLst>
          </p:cNvPr>
          <p:cNvSpPr txBox="1"/>
          <p:nvPr/>
        </p:nvSpPr>
        <p:spPr>
          <a:xfrm>
            <a:off x="2524081" y="1124908"/>
            <a:ext cx="9577722" cy="3473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Other </a:t>
            </a:r>
            <a:r>
              <a:rPr lang="en-US" sz="2800" dirty="0"/>
              <a:t>iwi consultation. Important that everyone aware of what is happening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Familiarity with RMA and LGA SCP processes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Different needs and different audiences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Council had committed to go to SCP again with community after LTP</a:t>
            </a:r>
          </a:p>
        </p:txBody>
      </p:sp>
    </p:spTree>
    <p:extLst>
      <p:ext uri="{BB962C8B-B14F-4D97-AF65-F5344CB8AC3E}">
        <p14:creationId xmlns:p14="http://schemas.microsoft.com/office/powerpoint/2010/main" val="171084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398592A-6360-4D3B-8DEA-685917768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5" y="3724"/>
            <a:ext cx="12185904" cy="6854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8E0777-F2C9-43DD-A352-522A2F1BD8C6}"/>
              </a:ext>
            </a:extLst>
          </p:cNvPr>
          <p:cNvSpPr txBox="1"/>
          <p:nvPr/>
        </p:nvSpPr>
        <p:spPr>
          <a:xfrm>
            <a:off x="5900819" y="273223"/>
            <a:ext cx="1963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NZ" sz="3600" dirty="0" smtClean="0">
                <a:solidFill>
                  <a:prstClr val="black"/>
                </a:solidFill>
                <a:latin typeface="Trajan Pro" panose="02020502050506020301" pitchFamily="18" charset="0"/>
              </a:rPr>
              <a:t>Learnings</a:t>
            </a:r>
            <a:endParaRPr lang="en-NZ" sz="3600" dirty="0">
              <a:solidFill>
                <a:prstClr val="black"/>
              </a:solidFill>
              <a:latin typeface="Trajan Pro" panose="02020502050506020301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4159C2F-20DE-4638-AED4-859CE48D21D0}"/>
              </a:ext>
            </a:extLst>
          </p:cNvPr>
          <p:cNvSpPr txBox="1"/>
          <p:nvPr/>
        </p:nvSpPr>
        <p:spPr>
          <a:xfrm>
            <a:off x="2524081" y="1068922"/>
            <a:ext cx="9577722" cy="5100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Try everything to have real engagement – Joint </a:t>
            </a:r>
            <a:r>
              <a:rPr lang="en-US" sz="2800" dirty="0" err="1"/>
              <a:t>hui</a:t>
            </a:r>
            <a:r>
              <a:rPr lang="en-US" sz="2800" dirty="0"/>
              <a:t> great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Use </a:t>
            </a:r>
            <a:r>
              <a:rPr lang="en-US" sz="2800" dirty="0" smtClean="0"/>
              <a:t>small </a:t>
            </a:r>
            <a:r>
              <a:rPr lang="en-US" sz="2800" dirty="0"/>
              <a:t>joint working groups when gets into too much </a:t>
            </a:r>
            <a:r>
              <a:rPr lang="en-US" sz="2800" dirty="0" smtClean="0"/>
              <a:t>detail at governance level</a:t>
            </a:r>
            <a:endParaRPr lang="en-US" sz="2800" dirty="0"/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Independent technical advisor partially funded by Council provide safety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Separate </a:t>
            </a:r>
            <a:r>
              <a:rPr lang="en-US" sz="2800" dirty="0" smtClean="0"/>
              <a:t>pre-</a:t>
            </a:r>
            <a:r>
              <a:rPr lang="en-US" sz="2800" dirty="0" err="1" smtClean="0"/>
              <a:t>hui</a:t>
            </a:r>
            <a:r>
              <a:rPr lang="en-US" sz="2800" dirty="0" smtClean="0"/>
              <a:t> </a:t>
            </a:r>
            <a:r>
              <a:rPr lang="en-US" sz="2800" dirty="0"/>
              <a:t>for each party to clarify positions and learnings important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Councils possibly </a:t>
            </a:r>
            <a:r>
              <a:rPr lang="en-US" sz="2800" dirty="0"/>
              <a:t>have an expectation of a common 'Māori' or 'iwi' </a:t>
            </a:r>
            <a:r>
              <a:rPr lang="en-US" sz="2800" dirty="0" smtClean="0"/>
              <a:t>view</a:t>
            </a:r>
          </a:p>
        </p:txBody>
      </p:sp>
    </p:spTree>
    <p:extLst>
      <p:ext uri="{BB962C8B-B14F-4D97-AF65-F5344CB8AC3E}">
        <p14:creationId xmlns:p14="http://schemas.microsoft.com/office/powerpoint/2010/main" val="36447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6FB39EB-A46C-4998-A977-E5B5583B8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" t="6096" r="5875" b="15448"/>
          <a:stretch/>
        </p:blipFill>
        <p:spPr>
          <a:xfrm>
            <a:off x="-85724" y="0"/>
            <a:ext cx="12277724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63919F-A593-4FB7-B1AA-470C7E848F8C}"/>
              </a:ext>
            </a:extLst>
          </p:cNvPr>
          <p:cNvSpPr txBox="1"/>
          <p:nvPr/>
        </p:nvSpPr>
        <p:spPr>
          <a:xfrm>
            <a:off x="2" y="0"/>
            <a:ext cx="42721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AGENDA</a:t>
            </a:r>
            <a:endParaRPr lang="en-NZ" sz="3200" b="1" dirty="0">
              <a:solidFill>
                <a:schemeClr val="bg1"/>
              </a:solidFill>
              <a:latin typeface="Trajan Pro" panose="02020502050506020301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NZ" sz="3200" b="1" dirty="0">
              <a:solidFill>
                <a:schemeClr val="bg1"/>
              </a:solidFill>
              <a:latin typeface="Trajan Pro" panose="02020502050506020301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4159C2F-20DE-4638-AED4-859CE48D21D0}"/>
              </a:ext>
            </a:extLst>
          </p:cNvPr>
          <p:cNvSpPr txBox="1"/>
          <p:nvPr/>
        </p:nvSpPr>
        <p:spPr>
          <a:xfrm>
            <a:off x="703695" y="530120"/>
            <a:ext cx="9445128" cy="599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en-NZ" sz="2000" dirty="0" smtClean="0">
              <a:solidFill>
                <a:schemeClr val="bg1"/>
              </a:solidFill>
              <a:latin typeface="Trajan Pro" panose="02020502050506020301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NZ" sz="2000" dirty="0" smtClean="0">
                <a:solidFill>
                  <a:schemeClr val="bg1"/>
                </a:solidFill>
                <a:latin typeface="Trajan Pro" panose="02020502050506020301"/>
              </a:rPr>
              <a:t>Introduction &amp; Acknowledgements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chemeClr val="bg1"/>
                </a:solidFill>
                <a:latin typeface="Trajan Pro" panose="02020502050506020301"/>
              </a:rPr>
              <a:t>Kupe’s</a:t>
            </a:r>
            <a:r>
              <a:rPr lang="en-US" sz="2000" dirty="0">
                <a:solidFill>
                  <a:schemeClr val="bg1"/>
                </a:solidFill>
                <a:latin typeface="Trajan Pro" panose="02020502050506020301"/>
              </a:rPr>
              <a:t>, Cook’s and Aotearoa NZ Law/Lore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NZ" sz="2000" dirty="0">
                <a:solidFill>
                  <a:schemeClr val="bg1"/>
                </a:solidFill>
                <a:latin typeface="Trajan Pro" panose="02020502050506020301"/>
              </a:rPr>
              <a:t>History &amp; context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NZ" sz="2000" dirty="0" smtClean="0">
                <a:solidFill>
                  <a:schemeClr val="bg1"/>
                </a:solidFill>
                <a:latin typeface="Trajan Pro" panose="02020502050506020301"/>
              </a:rPr>
              <a:t>Raukawa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NZ" sz="2000" dirty="0">
                <a:solidFill>
                  <a:schemeClr val="bg1"/>
                </a:solidFill>
                <a:latin typeface="Trajan Pro" panose="02020502050506020301"/>
              </a:rPr>
              <a:t>RCT Expectations &amp; Issues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NZ" sz="2000" dirty="0">
                <a:solidFill>
                  <a:schemeClr val="bg1"/>
                </a:solidFill>
                <a:latin typeface="Trajan Pro" panose="02020502050506020301"/>
              </a:rPr>
              <a:t>Process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NZ" sz="2000" dirty="0">
                <a:solidFill>
                  <a:schemeClr val="bg1"/>
                </a:solidFill>
                <a:latin typeface="Trajan Pro" panose="02020502050506020301"/>
              </a:rPr>
              <a:t>Evaluation criteria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NZ" sz="2000" dirty="0">
                <a:solidFill>
                  <a:schemeClr val="bg1"/>
                </a:solidFill>
                <a:latin typeface="Trajan Pro" panose="02020502050506020301"/>
              </a:rPr>
              <a:t>Wastewater Solution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NZ" sz="2000" dirty="0">
                <a:solidFill>
                  <a:schemeClr val="bg1"/>
                </a:solidFill>
                <a:latin typeface="Trajan Pro" panose="02020502050506020301"/>
              </a:rPr>
              <a:t>Engagement Process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NZ" sz="2000" dirty="0">
                <a:solidFill>
                  <a:schemeClr val="bg1"/>
                </a:solidFill>
                <a:latin typeface="Trajan Pro" panose="02020502050506020301"/>
              </a:rPr>
              <a:t>Learnings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NZ" sz="2000" dirty="0" smtClean="0">
                <a:solidFill>
                  <a:schemeClr val="bg1"/>
                </a:solidFill>
                <a:latin typeface="Trajan Pro" panose="02020502050506020301"/>
              </a:rPr>
              <a:t>Future</a:t>
            </a:r>
            <a:endParaRPr lang="en-NZ" sz="2000" dirty="0">
              <a:solidFill>
                <a:schemeClr val="bg1"/>
              </a:solidFill>
              <a:latin typeface="Trajan Pro" panose="02020502050506020301"/>
            </a:endParaRPr>
          </a:p>
        </p:txBody>
      </p:sp>
    </p:spTree>
    <p:extLst>
      <p:ext uri="{BB962C8B-B14F-4D97-AF65-F5344CB8AC3E}">
        <p14:creationId xmlns:p14="http://schemas.microsoft.com/office/powerpoint/2010/main" val="375057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398592A-6360-4D3B-8DEA-685917768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5" y="3724"/>
            <a:ext cx="12185904" cy="6854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8E0777-F2C9-43DD-A352-522A2F1BD8C6}"/>
              </a:ext>
            </a:extLst>
          </p:cNvPr>
          <p:cNvSpPr txBox="1"/>
          <p:nvPr/>
        </p:nvSpPr>
        <p:spPr>
          <a:xfrm>
            <a:off x="5900819" y="273223"/>
            <a:ext cx="1963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NZ" sz="3600" dirty="0" smtClean="0">
                <a:solidFill>
                  <a:prstClr val="black"/>
                </a:solidFill>
                <a:latin typeface="Trajan Pro" panose="02020502050506020301" pitchFamily="18" charset="0"/>
              </a:rPr>
              <a:t>Learnings</a:t>
            </a:r>
            <a:endParaRPr lang="en-NZ" sz="3600" dirty="0">
              <a:solidFill>
                <a:prstClr val="black"/>
              </a:solidFill>
              <a:latin typeface="Trajan Pro" panose="02020502050506020301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4159C2F-20DE-4638-AED4-859CE48D21D0}"/>
              </a:ext>
            </a:extLst>
          </p:cNvPr>
          <p:cNvSpPr txBox="1"/>
          <p:nvPr/>
        </p:nvSpPr>
        <p:spPr>
          <a:xfrm>
            <a:off x="2524081" y="1068922"/>
            <a:ext cx="9577722" cy="4118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Independent facilitation with experience in Maori and Council decision making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Join engagement at management and governance levels</a:t>
            </a:r>
            <a:endParaRPr lang="en-US" sz="2800" dirty="0"/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Attempted to put weighting on criteria - Conceptually good idea. Emotionally </a:t>
            </a:r>
            <a:r>
              <a:rPr lang="en-US" sz="2800" dirty="0" smtClean="0"/>
              <a:t>awful - know </a:t>
            </a:r>
            <a:r>
              <a:rPr lang="en-US" sz="2800" dirty="0"/>
              <a:t>when to stop with a process </a:t>
            </a:r>
            <a:r>
              <a:rPr lang="en-US" sz="2800" dirty="0" smtClean="0"/>
              <a:t>…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Allow plenty of time</a:t>
            </a:r>
            <a:endParaRPr lang="en-US" sz="2800" dirty="0"/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/>
              <a:t>In </a:t>
            </a:r>
            <a:r>
              <a:rPr lang="en-US" sz="2800" b="1" dirty="0"/>
              <a:t>summary … just start to talk</a:t>
            </a:r>
          </a:p>
        </p:txBody>
      </p:sp>
    </p:spTree>
    <p:extLst>
      <p:ext uri="{BB962C8B-B14F-4D97-AF65-F5344CB8AC3E}">
        <p14:creationId xmlns:p14="http://schemas.microsoft.com/office/powerpoint/2010/main" val="354000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398592A-6360-4D3B-8DEA-685917768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5" y="3724"/>
            <a:ext cx="12185904" cy="6854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8E0777-F2C9-43DD-A352-522A2F1BD8C6}"/>
              </a:ext>
            </a:extLst>
          </p:cNvPr>
          <p:cNvSpPr txBox="1"/>
          <p:nvPr/>
        </p:nvSpPr>
        <p:spPr>
          <a:xfrm>
            <a:off x="6063414" y="213158"/>
            <a:ext cx="1396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NZ" sz="3600" dirty="0" smtClean="0">
                <a:solidFill>
                  <a:prstClr val="black"/>
                </a:solidFill>
                <a:latin typeface="Trajan Pro" panose="02020502050506020301" pitchFamily="18" charset="0"/>
              </a:rPr>
              <a:t>Future</a:t>
            </a:r>
            <a:endParaRPr lang="en-NZ" sz="3600" dirty="0">
              <a:solidFill>
                <a:prstClr val="black"/>
              </a:solidFill>
              <a:latin typeface="Trajan Pro" panose="02020502050506020301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4159C2F-20DE-4638-AED4-859CE48D21D0}"/>
              </a:ext>
            </a:extLst>
          </p:cNvPr>
          <p:cNvSpPr txBox="1"/>
          <p:nvPr/>
        </p:nvSpPr>
        <p:spPr>
          <a:xfrm>
            <a:off x="2524081" y="1068922"/>
            <a:ext cx="9577722" cy="301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Consents lodged on a non-notified basis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Wetland Design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/>
              <a:t>Mātauranga</a:t>
            </a:r>
            <a:r>
              <a:rPr lang="en-US" sz="2800" dirty="0"/>
              <a:t> M</a:t>
            </a:r>
            <a:r>
              <a:rPr lang="en-US" sz="2800" dirty="0" smtClean="0"/>
              <a:t>āori </a:t>
            </a:r>
            <a:r>
              <a:rPr lang="en-US" sz="2800" dirty="0"/>
              <a:t>monitoring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Great </a:t>
            </a:r>
            <a:r>
              <a:rPr lang="en-US" sz="2800" dirty="0"/>
              <a:t>example of JMA implementation to build engagement model </a:t>
            </a:r>
            <a:r>
              <a:rPr lang="en-US" sz="2800" dirty="0" smtClean="0"/>
              <a:t>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560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398592A-6360-4D3B-8DEA-685917768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"/>
            <a:ext cx="12185904" cy="6854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8E0777-F2C9-43DD-A352-522A2F1BD8C6}"/>
              </a:ext>
            </a:extLst>
          </p:cNvPr>
          <p:cNvSpPr txBox="1"/>
          <p:nvPr/>
        </p:nvSpPr>
        <p:spPr>
          <a:xfrm>
            <a:off x="3046877" y="274320"/>
            <a:ext cx="8644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Kupe’s, Cook’s and Aotearoa NZ Law/Lore</a:t>
            </a:r>
            <a:endParaRPr kumimoji="0" lang="en-N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3" name="Curved Right Arrow 2"/>
          <p:cNvSpPr/>
          <p:nvPr/>
        </p:nvSpPr>
        <p:spPr>
          <a:xfrm>
            <a:off x="2270758" y="2103122"/>
            <a:ext cx="3526971" cy="18679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509241" y="3631486"/>
            <a:ext cx="2495444" cy="4243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rved Left Arrow 6"/>
          <p:cNvSpPr/>
          <p:nvPr/>
        </p:nvSpPr>
        <p:spPr>
          <a:xfrm rot="10800000" flipH="1" flipV="1">
            <a:off x="9679575" y="3317966"/>
            <a:ext cx="2011683" cy="253419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91853" y="2011586"/>
            <a:ext cx="955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Aprox</a:t>
            </a: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1200 BC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7729" y="3317966"/>
            <a:ext cx="69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1840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47621" y="3317966"/>
            <a:ext cx="770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 </a:t>
            </a:r>
            <a:r>
              <a:rPr kumimoji="0" lang="en-N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1980s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97729" y="2103121"/>
            <a:ext cx="2194124" cy="4632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38182" y="4102317"/>
            <a:ext cx="2366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Kupe’s lore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38182" y="2749452"/>
            <a:ext cx="2237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Cook’s Law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5397" y="5180316"/>
            <a:ext cx="2645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Aotearoa</a:t>
            </a: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/NZ Law/lore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6509241" y="3069121"/>
            <a:ext cx="2495444" cy="4243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84287" y="1690331"/>
            <a:ext cx="2179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Kupe’s Lore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1340" y="6005899"/>
            <a:ext cx="99554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200" dirty="0" smtClean="0">
                <a:latin typeface="Trajan Pro" panose="02020502050506020301"/>
                <a:hlinkClick r:id="rId4"/>
              </a:rPr>
              <a:t>Judge Joe Williams Presentation to </a:t>
            </a:r>
            <a:r>
              <a:rPr lang="en-NZ" sz="1200" dirty="0" err="1" smtClean="0">
                <a:latin typeface="Trajan Pro" panose="02020502050506020301"/>
                <a:hlinkClick r:id="rId4"/>
              </a:rPr>
              <a:t>RMLA</a:t>
            </a:r>
            <a:r>
              <a:rPr lang="en-NZ" sz="1200" dirty="0" smtClean="0">
                <a:latin typeface="Trajan Pro" panose="02020502050506020301"/>
                <a:hlinkClick r:id="rId4"/>
              </a:rPr>
              <a:t> 2015: http</a:t>
            </a:r>
            <a:r>
              <a:rPr lang="en-NZ" sz="1200" dirty="0">
                <a:latin typeface="Trajan Pro" panose="02020502050506020301"/>
                <a:hlinkClick r:id="rId4"/>
              </a:rPr>
              <a:t>://</a:t>
            </a:r>
            <a:r>
              <a:rPr lang="en-NZ" sz="1200" dirty="0" smtClean="0">
                <a:latin typeface="Trajan Pro" panose="02020502050506020301"/>
                <a:hlinkClick r:id="rId4"/>
              </a:rPr>
              <a:t>www.tauranga.govt.nz/community/tangata-whenua/resource-management-processes/other-resources</a:t>
            </a:r>
            <a:endParaRPr lang="en-NZ" sz="1200" dirty="0" smtClean="0">
              <a:latin typeface="Trajan Pro" panose="02020502050506020301"/>
            </a:endParaRPr>
          </a:p>
          <a:p>
            <a:endParaRPr lang="en-NZ" sz="1600" dirty="0">
              <a:latin typeface="Trajan Pro" panose="02020502050506020301"/>
            </a:endParaRPr>
          </a:p>
        </p:txBody>
      </p:sp>
    </p:spTree>
    <p:extLst>
      <p:ext uri="{BB962C8B-B14F-4D97-AF65-F5344CB8AC3E}">
        <p14:creationId xmlns:p14="http://schemas.microsoft.com/office/powerpoint/2010/main" val="37660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398592A-6360-4D3B-8DEA-685917768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5" y="3724"/>
            <a:ext cx="12185904" cy="6854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8E0777-F2C9-43DD-A352-522A2F1BD8C6}"/>
              </a:ext>
            </a:extLst>
          </p:cNvPr>
          <p:cNvSpPr txBox="1"/>
          <p:nvPr/>
        </p:nvSpPr>
        <p:spPr>
          <a:xfrm>
            <a:off x="4338083" y="282633"/>
            <a:ext cx="3503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NZ" sz="3600" dirty="0">
                <a:solidFill>
                  <a:prstClr val="black"/>
                </a:solidFill>
                <a:latin typeface="Trajan Pro" panose="02020502050506020301" pitchFamily="18" charset="0"/>
              </a:rPr>
              <a:t>History </a:t>
            </a:r>
            <a:r>
              <a:rPr lang="en-NZ" sz="3600" dirty="0" smtClean="0">
                <a:solidFill>
                  <a:prstClr val="black"/>
                </a:solidFill>
                <a:latin typeface="Trajan Pro" panose="02020502050506020301" pitchFamily="18" charset="0"/>
              </a:rPr>
              <a:t>&amp; </a:t>
            </a:r>
            <a:r>
              <a:rPr lang="en-NZ" sz="3600" dirty="0">
                <a:solidFill>
                  <a:prstClr val="black"/>
                </a:solidFill>
                <a:latin typeface="Trajan Pro" panose="02020502050506020301" pitchFamily="18" charset="0"/>
              </a:rPr>
              <a:t>context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4159C2F-20DE-4638-AED4-859CE48D21D0}"/>
              </a:ext>
            </a:extLst>
          </p:cNvPr>
          <p:cNvSpPr txBox="1"/>
          <p:nvPr/>
        </p:nvSpPr>
        <p:spPr>
          <a:xfrm>
            <a:off x="2524082" y="1207873"/>
            <a:ext cx="9577722" cy="3668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Wastewater consents expiring or expired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Earlier attempt </a:t>
            </a:r>
            <a:r>
              <a:rPr lang="en-US" sz="2800" dirty="0" smtClean="0"/>
              <a:t>failed</a:t>
            </a:r>
            <a:endParaRPr lang="en-US" sz="2800" dirty="0"/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RMA requirements</a:t>
            </a:r>
            <a:endParaRPr lang="en-US" sz="2800" dirty="0"/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Traditional approach: separate Council process/iwi consultation</a:t>
            </a:r>
            <a:endParaRPr lang="en-US" sz="2800" dirty="0"/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New approach: Co-governance and joint </a:t>
            </a:r>
            <a:r>
              <a:rPr lang="en-US" sz="2800" dirty="0" err="1" smtClean="0"/>
              <a:t>hui</a:t>
            </a:r>
            <a:endParaRPr lang="en-NZ" altLang="zh-CN" sz="28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+mn-ea"/>
              <a:sym typeface="+mn-lt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en-NZ" altLang="zh-CN" sz="20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+mn-ea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924" y="4536330"/>
            <a:ext cx="2489913" cy="1423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560" y="4536329"/>
            <a:ext cx="1905000" cy="1428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3656" y="4536329"/>
            <a:ext cx="2146000" cy="143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9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398592A-6360-4D3B-8DEA-685917768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"/>
            <a:ext cx="12185904" cy="6854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8E0777-F2C9-43DD-A352-522A2F1BD8C6}"/>
              </a:ext>
            </a:extLst>
          </p:cNvPr>
          <p:cNvSpPr txBox="1"/>
          <p:nvPr/>
        </p:nvSpPr>
        <p:spPr>
          <a:xfrm>
            <a:off x="2999260" y="193547"/>
            <a:ext cx="2468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NZ" sz="3600" dirty="0" smtClean="0">
                <a:solidFill>
                  <a:prstClr val="black"/>
                </a:solidFill>
                <a:latin typeface="Trajan Pro" panose="02020502050506020301" pitchFamily="18" charset="0"/>
              </a:rPr>
              <a:t>Raukawa</a:t>
            </a:r>
            <a:endParaRPr lang="en-NZ" sz="3600" dirty="0">
              <a:solidFill>
                <a:prstClr val="black"/>
              </a:solidFill>
              <a:latin typeface="Trajan Pro" panose="02020502050506020301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4159C2F-20DE-4638-AED4-859CE48D21D0}"/>
              </a:ext>
            </a:extLst>
          </p:cNvPr>
          <p:cNvSpPr txBox="1"/>
          <p:nvPr/>
        </p:nvSpPr>
        <p:spPr>
          <a:xfrm>
            <a:off x="2524082" y="1207872"/>
            <a:ext cx="4896049" cy="5787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NZ" sz="2800" dirty="0" smtClean="0"/>
              <a:t>Central </a:t>
            </a:r>
            <a:r>
              <a:rPr lang="en-NZ" sz="2800" dirty="0" err="1" smtClean="0"/>
              <a:t>N.I</a:t>
            </a:r>
            <a:r>
              <a:rPr lang="en-NZ" sz="2800" dirty="0" smtClean="0"/>
              <a:t>. Post </a:t>
            </a:r>
            <a:r>
              <a:rPr lang="en-NZ" sz="2800" dirty="0"/>
              <a:t>Settlement Iwi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NZ" sz="2800" dirty="0" smtClean="0"/>
              <a:t>16 Marae affiliate to RST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NZ" sz="2800" dirty="0" smtClean="0"/>
              <a:t>Co-Management Deed and Instruments Waikato Awa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NZ" sz="2800" dirty="0" smtClean="0"/>
              <a:t>Te Rautaki Taiao A Raukawa (Raukawa Environmental Plan)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NZ" sz="2800" dirty="0"/>
              <a:t>Restoration and Protection of the </a:t>
            </a:r>
            <a:r>
              <a:rPr lang="en-NZ" sz="2800" dirty="0" smtClean="0"/>
              <a:t>Waikato </a:t>
            </a:r>
            <a:r>
              <a:rPr lang="en-NZ" sz="2800" dirty="0"/>
              <a:t>and Waihou Awa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en-NZ" altLang="zh-CN" sz="28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+mn-ea"/>
              <a:sym typeface="+mn-lt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en-NZ" altLang="zh-CN" sz="20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+mn-ea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509" y="95956"/>
            <a:ext cx="4576491" cy="646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398592A-6360-4D3B-8DEA-685917768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5904" cy="6854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8E0777-F2C9-43DD-A352-522A2F1BD8C6}"/>
              </a:ext>
            </a:extLst>
          </p:cNvPr>
          <p:cNvSpPr txBox="1"/>
          <p:nvPr/>
        </p:nvSpPr>
        <p:spPr>
          <a:xfrm flipH="1">
            <a:off x="1714499" y="440790"/>
            <a:ext cx="59811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NZ" sz="3200" dirty="0" smtClean="0">
                <a:solidFill>
                  <a:prstClr val="black"/>
                </a:solidFill>
                <a:latin typeface="Trajan Pro" panose="02020502050506020301" pitchFamily="18" charset="0"/>
              </a:rPr>
              <a:t>RCT Expectations &amp; Issues</a:t>
            </a:r>
          </a:p>
          <a:p>
            <a:pPr lvl="0" algn="ctr"/>
            <a:endParaRPr lang="en-NZ" sz="3600" dirty="0">
              <a:solidFill>
                <a:prstClr val="black"/>
              </a:solidFill>
              <a:latin typeface="Trajan Pro" panose="02020502050506020301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2824" r="18129"/>
          <a:stretch/>
        </p:blipFill>
        <p:spPr>
          <a:xfrm>
            <a:off x="7695688" y="440790"/>
            <a:ext cx="4392118" cy="59729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65673" y="1371196"/>
            <a:ext cx="58611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Co-Governance/Co-Management</a:t>
            </a:r>
          </a:p>
          <a:p>
            <a:endParaRPr lang="en-NZ" sz="2800" dirty="0"/>
          </a:p>
          <a:p>
            <a:r>
              <a:rPr lang="en-NZ" sz="2800" dirty="0" smtClean="0"/>
              <a:t>On-going Involvement</a:t>
            </a:r>
          </a:p>
          <a:p>
            <a:endParaRPr lang="en-NZ" sz="2800" dirty="0"/>
          </a:p>
          <a:p>
            <a:r>
              <a:rPr lang="en-NZ" sz="2800" dirty="0" smtClean="0"/>
              <a:t>Restoration and Protection of Awa</a:t>
            </a:r>
          </a:p>
          <a:p>
            <a:endParaRPr lang="en-NZ" sz="2800" dirty="0"/>
          </a:p>
          <a:p>
            <a:r>
              <a:rPr lang="en-NZ" sz="2800" dirty="0" smtClean="0"/>
              <a:t>Address all options including land disposal</a:t>
            </a:r>
          </a:p>
          <a:p>
            <a:endParaRPr lang="en-NZ" sz="2800" dirty="0"/>
          </a:p>
          <a:p>
            <a:r>
              <a:rPr lang="en-NZ" sz="2800" dirty="0"/>
              <a:t>Formed The  Raukawa </a:t>
            </a:r>
            <a:r>
              <a:rPr lang="en-NZ" sz="2800" dirty="0" err="1"/>
              <a:t>Whai</a:t>
            </a:r>
            <a:r>
              <a:rPr lang="en-NZ" sz="2800" dirty="0"/>
              <a:t> Tikanga A </a:t>
            </a:r>
            <a:r>
              <a:rPr lang="en-NZ" sz="2800" dirty="0" err="1"/>
              <a:t>Wai</a:t>
            </a:r>
            <a:r>
              <a:rPr lang="en-NZ" sz="2800" dirty="0"/>
              <a:t> Rōpū </a:t>
            </a:r>
            <a:endParaRPr lang="en-NZ" sz="2800" dirty="0" smtClean="0"/>
          </a:p>
          <a:p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1334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398592A-6360-4D3B-8DEA-685917768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4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4159C2F-20DE-4638-AED4-859CE48D21D0}"/>
              </a:ext>
            </a:extLst>
          </p:cNvPr>
          <p:cNvSpPr txBox="1"/>
          <p:nvPr/>
        </p:nvSpPr>
        <p:spPr>
          <a:xfrm>
            <a:off x="2299230" y="1288015"/>
            <a:ext cx="9445128" cy="26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en-NZ" sz="2000" dirty="0" smtClean="0"/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en-NZ" sz="2000" dirty="0" smtClean="0"/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en-NZ" sz="2000" dirty="0" smtClean="0"/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en-NZ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altLang="zh-CN" sz="20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+mn-ea"/>
                <a:sym typeface="+mn-lt"/>
              </a:rPr>
              <a:t>Investigation of options for protection of water bodies within the takiwā ( i.e water conversation </a:t>
            </a:r>
            <a:r>
              <a:rPr lang="en-NZ" altLang="zh-CN" sz="2000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+mn-ea"/>
                <a:sym typeface="+mn-lt"/>
              </a:rPr>
              <a:t>order</a:t>
            </a:r>
            <a:endParaRPr lang="en-NZ" altLang="zh-CN" sz="20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+mn-ea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833" y="1251570"/>
            <a:ext cx="9635921" cy="2648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9114" y="3891158"/>
            <a:ext cx="9401978" cy="25846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28E0777-F2C9-43DD-A352-522A2F1BD8C6}"/>
              </a:ext>
            </a:extLst>
          </p:cNvPr>
          <p:cNvSpPr txBox="1"/>
          <p:nvPr/>
        </p:nvSpPr>
        <p:spPr>
          <a:xfrm>
            <a:off x="6269889" y="641684"/>
            <a:ext cx="1503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NZ" sz="3600" dirty="0" smtClean="0">
                <a:solidFill>
                  <a:prstClr val="black"/>
                </a:solidFill>
                <a:latin typeface="Trajan Pro" panose="02020502050506020301" pitchFamily="18" charset="0"/>
              </a:rPr>
              <a:t>Process</a:t>
            </a:r>
            <a:endParaRPr lang="en-NZ" sz="3600" dirty="0">
              <a:solidFill>
                <a:prstClr val="black"/>
              </a:solidFill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398592A-6360-4D3B-8DEA-685917768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5" y="3724"/>
            <a:ext cx="12185904" cy="6854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8E0777-F2C9-43DD-A352-522A2F1BD8C6}"/>
              </a:ext>
            </a:extLst>
          </p:cNvPr>
          <p:cNvSpPr txBox="1"/>
          <p:nvPr/>
        </p:nvSpPr>
        <p:spPr>
          <a:xfrm>
            <a:off x="4321765" y="239176"/>
            <a:ext cx="353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NZ" sz="3600" dirty="0">
                <a:solidFill>
                  <a:prstClr val="black"/>
                </a:solidFill>
                <a:latin typeface="Trajan Pro" panose="02020502050506020301" pitchFamily="18" charset="0"/>
              </a:rPr>
              <a:t>Evaluation criteria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4159C2F-20DE-4638-AED4-859CE48D21D0}"/>
              </a:ext>
            </a:extLst>
          </p:cNvPr>
          <p:cNvSpPr txBox="1"/>
          <p:nvPr/>
        </p:nvSpPr>
        <p:spPr>
          <a:xfrm>
            <a:off x="2524081" y="1068922"/>
            <a:ext cx="9577722" cy="528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Significant time spent at joint </a:t>
            </a:r>
            <a:r>
              <a:rPr lang="en-US" sz="2800" dirty="0" err="1"/>
              <a:t>hui</a:t>
            </a:r>
            <a:r>
              <a:rPr lang="en-US" sz="2800" dirty="0"/>
              <a:t> discussing criteria. The criteria agreed were: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health and wellbeing of the </a:t>
            </a:r>
            <a:r>
              <a:rPr lang="en-US" sz="2800" dirty="0" err="1"/>
              <a:t>waterbodies</a:t>
            </a:r>
            <a:r>
              <a:rPr lang="en-US" sz="2800" dirty="0"/>
              <a:t> is restored and protected for current and future generations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Acknowledgement and protection of cultural values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 wastewater solution that meets the long term needs of the community in a flexible way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Iwi involvement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Economically viable for the </a:t>
            </a:r>
            <a:r>
              <a:rPr lang="en-US" sz="2800" dirty="0" smtClean="0"/>
              <a:t>community</a:t>
            </a:r>
            <a:endParaRPr lang="en-NZ" altLang="zh-CN" sz="20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590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398592A-6360-4D3B-8DEA-685917768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5" y="3724"/>
            <a:ext cx="12185904" cy="6854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8E0777-F2C9-43DD-A352-522A2F1BD8C6}"/>
              </a:ext>
            </a:extLst>
          </p:cNvPr>
          <p:cNvSpPr txBox="1"/>
          <p:nvPr/>
        </p:nvSpPr>
        <p:spPr>
          <a:xfrm>
            <a:off x="3782754" y="282633"/>
            <a:ext cx="6519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NZ" sz="3600" dirty="0" smtClean="0">
                <a:solidFill>
                  <a:prstClr val="black"/>
                </a:solidFill>
                <a:latin typeface="Trajan Pro" panose="02020502050506020301" pitchFamily="18" charset="0"/>
              </a:rPr>
              <a:t>Health &amp; wellbeing of </a:t>
            </a:r>
            <a:r>
              <a:rPr lang="en-NZ" sz="3600" dirty="0" err="1" smtClean="0">
                <a:solidFill>
                  <a:prstClr val="black"/>
                </a:solidFill>
                <a:latin typeface="Trajan Pro" panose="02020502050506020301" pitchFamily="18" charset="0"/>
              </a:rPr>
              <a:t>waterbodies</a:t>
            </a:r>
            <a:endParaRPr lang="en-NZ" sz="3600" dirty="0">
              <a:solidFill>
                <a:prstClr val="black"/>
              </a:solidFill>
              <a:latin typeface="Trajan Pro" panose="02020502050506020301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330021"/>
              </p:ext>
            </p:extLst>
          </p:nvPr>
        </p:nvGraphicFramePr>
        <p:xfrm>
          <a:off x="2295331" y="1129003"/>
          <a:ext cx="9489232" cy="3722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86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446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559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9789">
                <a:tc>
                  <a:txBody>
                    <a:bodyPr/>
                    <a:lstStyle/>
                    <a:p>
                      <a:r>
                        <a:rPr lang="en-NZ" dirty="0" smtClean="0"/>
                        <a:t>Specific Criteria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Means of assessment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Rating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03126">
                <a:tc>
                  <a:txBody>
                    <a:bodyPr/>
                    <a:lstStyle/>
                    <a:p>
                      <a:r>
                        <a:rPr lang="en-US" dirty="0" smtClean="0"/>
                        <a:t>Waterbodies are accessible and safe to swim in and are safe to take kai from all year round.</a:t>
                      </a:r>
                    </a:p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Measured improvement in effluent bacteriological quality.</a:t>
                      </a:r>
                    </a:p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5 - Complete removal of bacteriological contamination from the </a:t>
                      </a:r>
                      <a:r>
                        <a:rPr lang="en-US" dirty="0" err="1" smtClean="0"/>
                        <a:t>waterbodies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4 – All treated Effluent from plants is at swimmable levels</a:t>
                      </a:r>
                    </a:p>
                    <a:p>
                      <a:r>
                        <a:rPr lang="en-US" dirty="0" smtClean="0"/>
                        <a:t>3 – 70% of Treated effluent from one plant is at swimmable levels and treated effluent from other is at </a:t>
                      </a:r>
                      <a:r>
                        <a:rPr lang="en-US" dirty="0" err="1" smtClean="0"/>
                        <a:t>wadeable</a:t>
                      </a:r>
                      <a:r>
                        <a:rPr lang="en-US" dirty="0" smtClean="0"/>
                        <a:t> levels.</a:t>
                      </a:r>
                    </a:p>
                    <a:p>
                      <a:r>
                        <a:rPr lang="en-US" dirty="0" smtClean="0"/>
                        <a:t>2 –All treated effluent from plants is at </a:t>
                      </a:r>
                      <a:r>
                        <a:rPr lang="en-US" dirty="0" err="1" smtClean="0"/>
                        <a:t>wadeable</a:t>
                      </a:r>
                      <a:r>
                        <a:rPr lang="en-US" dirty="0" smtClean="0"/>
                        <a:t> levels</a:t>
                      </a:r>
                    </a:p>
                    <a:p>
                      <a:r>
                        <a:rPr lang="en-US" dirty="0" smtClean="0"/>
                        <a:t>1 – less than 30% or more of total treated effluent is below </a:t>
                      </a:r>
                      <a:r>
                        <a:rPr lang="en-US" dirty="0" err="1" smtClean="0"/>
                        <a:t>wadeable</a:t>
                      </a:r>
                      <a:r>
                        <a:rPr lang="en-US" dirty="0" smtClean="0"/>
                        <a:t> levels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381036"/>
              </p:ext>
            </p:extLst>
          </p:nvPr>
        </p:nvGraphicFramePr>
        <p:xfrm>
          <a:off x="7149458" y="989044"/>
          <a:ext cx="2250232" cy="527812"/>
        </p:xfrm>
        <a:graphic>
          <a:graphicData uri="http://schemas.openxmlformats.org/drawingml/2006/table">
            <a:tbl>
              <a:tblPr firstRow="1" firstCol="1" bandRow="1"/>
              <a:tblGrid>
                <a:gridCol w="7125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25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76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37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37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659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i-N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Rating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01" marR="30101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i-N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01" marR="30101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i-N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01" marR="30101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i-N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01" marR="30101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i-N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01" marR="30101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i-N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01" marR="30101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22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 RCT PPT Templates 2018 FINAL" id="{830B82F5-8663-46C6-B8E6-E8E0BA18C8AE}" vid="{7D5013B6-DD16-481C-AACF-433C705A6B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18 RCT PPT Templates 2018 FINAL</Template>
  <TotalTime>3089</TotalTime>
  <Words>1720</Words>
  <Application>Microsoft Office PowerPoint</Application>
  <PresentationFormat>Widescreen</PresentationFormat>
  <Paragraphs>335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Roboto</vt:lpstr>
      <vt:lpstr>Times New Roman</vt:lpstr>
      <vt:lpstr>Calibri Light</vt:lpstr>
      <vt:lpstr>等线</vt:lpstr>
      <vt:lpstr>Calibri</vt:lpstr>
      <vt:lpstr>Trajan Pro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Hayes</dc:creator>
  <cp:lastModifiedBy>Walter Williams</cp:lastModifiedBy>
  <cp:revision>176</cp:revision>
  <cp:lastPrinted>2018-11-01T03:00:56Z</cp:lastPrinted>
  <dcterms:created xsi:type="dcterms:W3CDTF">2018-01-31T22:23:27Z</dcterms:created>
  <dcterms:modified xsi:type="dcterms:W3CDTF">2018-11-04T19:50:39Z</dcterms:modified>
</cp:coreProperties>
</file>