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5" r:id="rId3"/>
    <p:sldId id="345" r:id="rId4"/>
    <p:sldId id="307" r:id="rId5"/>
    <p:sldId id="308" r:id="rId6"/>
    <p:sldId id="309" r:id="rId7"/>
    <p:sldId id="328" r:id="rId8"/>
    <p:sldId id="316" r:id="rId9"/>
    <p:sldId id="317" r:id="rId10"/>
    <p:sldId id="318" r:id="rId11"/>
    <p:sldId id="344" r:id="rId12"/>
    <p:sldId id="319" r:id="rId13"/>
    <p:sldId id="329" r:id="rId14"/>
    <p:sldId id="320" r:id="rId15"/>
    <p:sldId id="330" r:id="rId16"/>
    <p:sldId id="331" r:id="rId17"/>
    <p:sldId id="321" r:id="rId18"/>
    <p:sldId id="322" r:id="rId19"/>
    <p:sldId id="332" r:id="rId20"/>
    <p:sldId id="323" r:id="rId21"/>
    <p:sldId id="333" r:id="rId22"/>
    <p:sldId id="324" r:id="rId23"/>
    <p:sldId id="334" r:id="rId24"/>
    <p:sldId id="335" r:id="rId25"/>
    <p:sldId id="325" r:id="rId26"/>
    <p:sldId id="343" r:id="rId27"/>
    <p:sldId id="336" r:id="rId28"/>
    <p:sldId id="337" r:id="rId29"/>
    <p:sldId id="338" r:id="rId30"/>
    <p:sldId id="341" r:id="rId31"/>
    <p:sldId id="339" r:id="rId32"/>
    <p:sldId id="342" r:id="rId33"/>
    <p:sldId id="34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24C"/>
    <a:srgbClr val="1E8436"/>
    <a:srgbClr val="F15A45"/>
    <a:srgbClr val="204D5D"/>
    <a:srgbClr val="FDB945"/>
    <a:srgbClr val="0E2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9314" autoAdjust="0"/>
  </p:normalViewPr>
  <p:slideViewPr>
    <p:cSldViewPr snapToGrid="0">
      <p:cViewPr varScale="1">
        <p:scale>
          <a:sx n="47" d="100"/>
          <a:sy n="47" d="100"/>
        </p:scale>
        <p:origin x="122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Stardust brings a new dynamic</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8E04FF74-FE77-40DE-80D3-D78A8DE8A4BF}" type="presOf" srcId="{7F3407EA-72F2-49BC-BB28-C23F3CE26705}" destId="{42668AF4-BD73-40AE-9278-627007EEF016}" srcOrd="1" destOrd="0" presId="urn:microsoft.com/office/officeart/2005/8/layout/list1"/>
    <dgm:cxn modelId="{67F8AF7D-9C5C-44F6-B06F-AF4DECFEE0D2}" type="presOf" srcId="{7F3407EA-72F2-49BC-BB28-C23F3CE26705}" destId="{8DD545B6-FA66-4629-8375-FF5AF0546A25}" srcOrd="0" destOrd="0" presId="urn:microsoft.com/office/officeart/2005/8/layout/list1"/>
    <dgm:cxn modelId="{4A1613ED-37E3-47E4-BFDF-C22A56D4629D}" type="presOf" srcId="{9C9D1E87-418C-4CCB-94E5-A4848EB1CC9F}" destId="{CAFC3F58-DF84-480A-870E-F53679611C1B}" srcOrd="0" destOrd="0" presId="urn:microsoft.com/office/officeart/2005/8/layout/list1"/>
    <dgm:cxn modelId="{ED3AC41F-8D4C-4864-A9C7-5CFC2A286936}" type="presParOf" srcId="{CAFC3F58-DF84-480A-870E-F53679611C1B}" destId="{DC596BBA-2F40-4C42-9A4E-BE718A7A0765}" srcOrd="0" destOrd="0" presId="urn:microsoft.com/office/officeart/2005/8/layout/list1"/>
    <dgm:cxn modelId="{D8E2F8C1-B250-4470-8C87-A463CDA13740}" type="presParOf" srcId="{DC596BBA-2F40-4C42-9A4E-BE718A7A0765}" destId="{8DD545B6-FA66-4629-8375-FF5AF0546A25}" srcOrd="0" destOrd="0" presId="urn:microsoft.com/office/officeart/2005/8/layout/list1"/>
    <dgm:cxn modelId="{DD3260AF-C64A-4586-8109-004C4DC65421}" type="presParOf" srcId="{DC596BBA-2F40-4C42-9A4E-BE718A7A0765}" destId="{42668AF4-BD73-40AE-9278-627007EEF016}" srcOrd="1" destOrd="0" presId="urn:microsoft.com/office/officeart/2005/8/layout/list1"/>
    <dgm:cxn modelId="{155D8359-C72E-46A6-BB7B-E3DD4D11A044}" type="presParOf" srcId="{CAFC3F58-DF84-480A-870E-F53679611C1B}" destId="{6A364056-A62E-4106-8F48-6DEA2465F044}" srcOrd="1" destOrd="0" presId="urn:microsoft.com/office/officeart/2005/8/layout/list1"/>
    <dgm:cxn modelId="{2133F8D8-9DCE-4414-A0D3-2FDC4ED81E0E}"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An environment of high uncertainty</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23270">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3E77392E-4076-4D3F-B790-B514A5C59B76}"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D9C5E96B-A328-43C5-A63C-E844BE26BE98}" type="presOf" srcId="{9C9D1E87-418C-4CCB-94E5-A4848EB1CC9F}" destId="{CAFC3F58-DF84-480A-870E-F53679611C1B}" srcOrd="0" destOrd="0" presId="urn:microsoft.com/office/officeart/2005/8/layout/list1"/>
    <dgm:cxn modelId="{31BB5EA1-44C6-4CA4-AF47-5216472CFB05}" type="presOf" srcId="{7F3407EA-72F2-49BC-BB28-C23F3CE26705}" destId="{42668AF4-BD73-40AE-9278-627007EEF016}" srcOrd="1" destOrd="0" presId="urn:microsoft.com/office/officeart/2005/8/layout/list1"/>
    <dgm:cxn modelId="{A851F694-B2BB-4F94-9F80-8F2D3C5D4BA5}" type="presParOf" srcId="{CAFC3F58-DF84-480A-870E-F53679611C1B}" destId="{DC596BBA-2F40-4C42-9A4E-BE718A7A0765}" srcOrd="0" destOrd="0" presId="urn:microsoft.com/office/officeart/2005/8/layout/list1"/>
    <dgm:cxn modelId="{C6E66F6B-8283-4593-A157-E1F143EA1B7D}" type="presParOf" srcId="{DC596BBA-2F40-4C42-9A4E-BE718A7A0765}" destId="{8DD545B6-FA66-4629-8375-FF5AF0546A25}" srcOrd="0" destOrd="0" presId="urn:microsoft.com/office/officeart/2005/8/layout/list1"/>
    <dgm:cxn modelId="{4C65C739-4CDA-4480-BF90-30FCD962A99E}" type="presParOf" srcId="{DC596BBA-2F40-4C42-9A4E-BE718A7A0765}" destId="{42668AF4-BD73-40AE-9278-627007EEF016}" srcOrd="1" destOrd="0" presId="urn:microsoft.com/office/officeart/2005/8/layout/list1"/>
    <dgm:cxn modelId="{0E54FE2A-CBF6-4FFB-9765-B6169EA1F8BC}" type="presParOf" srcId="{CAFC3F58-DF84-480A-870E-F53679611C1B}" destId="{6A364056-A62E-4106-8F48-6DEA2465F044}" srcOrd="1" destOrd="0" presId="urn:microsoft.com/office/officeart/2005/8/layout/list1"/>
    <dgm:cxn modelId="{92AD70B3-7457-4C16-B1E0-FFE572A094AD}"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FDB945"/>
        </a:solidFill>
      </dgm:spPr>
      <dgm:t>
        <a:bodyPr/>
        <a:lstStyle/>
        <a:p>
          <a:r>
            <a:rPr lang="en-US" sz="3600" b="1" dirty="0">
              <a:latin typeface="Malgun Gothic" panose="020B0503020000020004" pitchFamily="34" charset="-127"/>
              <a:ea typeface="Malgun Gothic" panose="020B0503020000020004" pitchFamily="34" charset="-127"/>
            </a:rPr>
            <a:t>The Strategic Council</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FDB945"/>
          </a:solidFill>
        </a:ln>
      </dgm:spPr>
    </dgm:pt>
  </dgm:ptLst>
  <dgm:cxnLst>
    <dgm:cxn modelId="{05FF5817-DFAC-465D-834B-4AF0B54B3B65}"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F26BBA69-A737-4053-B765-30358A6834A1}" type="presOf" srcId="{7F3407EA-72F2-49BC-BB28-C23F3CE26705}" destId="{42668AF4-BD73-40AE-9278-627007EEF016}" srcOrd="1" destOrd="0" presId="urn:microsoft.com/office/officeart/2005/8/layout/list1"/>
    <dgm:cxn modelId="{9765FBC2-E8B6-4C51-B7DF-600BD74A5AF4}" type="presOf" srcId="{9C9D1E87-418C-4CCB-94E5-A4848EB1CC9F}" destId="{CAFC3F58-DF84-480A-870E-F53679611C1B}" srcOrd="0" destOrd="0" presId="urn:microsoft.com/office/officeart/2005/8/layout/list1"/>
    <dgm:cxn modelId="{7456CCEA-C2EB-4D30-9A6F-4E2EB7A71359}" type="presParOf" srcId="{CAFC3F58-DF84-480A-870E-F53679611C1B}" destId="{DC596BBA-2F40-4C42-9A4E-BE718A7A0765}" srcOrd="0" destOrd="0" presId="urn:microsoft.com/office/officeart/2005/8/layout/list1"/>
    <dgm:cxn modelId="{D03B18E9-5A55-417F-B0C4-AAC03A843486}" type="presParOf" srcId="{DC596BBA-2F40-4C42-9A4E-BE718A7A0765}" destId="{8DD545B6-FA66-4629-8375-FF5AF0546A25}" srcOrd="0" destOrd="0" presId="urn:microsoft.com/office/officeart/2005/8/layout/list1"/>
    <dgm:cxn modelId="{1028684C-D961-4021-9EF4-2DFBE2C99A60}" type="presParOf" srcId="{DC596BBA-2F40-4C42-9A4E-BE718A7A0765}" destId="{42668AF4-BD73-40AE-9278-627007EEF016}" srcOrd="1" destOrd="0" presId="urn:microsoft.com/office/officeart/2005/8/layout/list1"/>
    <dgm:cxn modelId="{066929EA-A0A1-420B-8D69-CD82142A21D8}" type="presParOf" srcId="{CAFC3F58-DF84-480A-870E-F53679611C1B}" destId="{6A364056-A62E-4106-8F48-6DEA2465F044}" srcOrd="1" destOrd="0" presId="urn:microsoft.com/office/officeart/2005/8/layout/list1"/>
    <dgm:cxn modelId="{F584FF10-FE26-43AD-B5DF-12961482E6EB}" type="presParOf" srcId="{CAFC3F58-DF84-480A-870E-F53679611C1B}" destId="{A6D790A7-81ED-4E79-9A10-A7BAD4FBE842}" srcOrd="2"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FDB945"/>
        </a:solidFill>
      </dgm:spPr>
      <dgm:t>
        <a:bodyPr/>
        <a:lstStyle/>
        <a:p>
          <a:r>
            <a:rPr lang="en-US" sz="3600" b="1" dirty="0">
              <a:latin typeface="Malgun Gothic" panose="020B0503020000020004" pitchFamily="34" charset="-127"/>
              <a:ea typeface="Malgun Gothic" panose="020B0503020000020004" pitchFamily="34" charset="-127"/>
            </a:rPr>
            <a:t>Strategic Council continued</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FDB945"/>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5564135A-C1FB-42B0-9D1A-B6E30020DAA9}" type="presOf" srcId="{9C9D1E87-418C-4CCB-94E5-A4848EB1CC9F}" destId="{CAFC3F58-DF84-480A-870E-F53679611C1B}" srcOrd="0" destOrd="0" presId="urn:microsoft.com/office/officeart/2005/8/layout/list1"/>
    <dgm:cxn modelId="{12F434A0-A4B4-4D64-816E-6790D8130CA6}" type="presOf" srcId="{7F3407EA-72F2-49BC-BB28-C23F3CE26705}" destId="{42668AF4-BD73-40AE-9278-627007EEF016}" srcOrd="1" destOrd="0" presId="urn:microsoft.com/office/officeart/2005/8/layout/list1"/>
    <dgm:cxn modelId="{69A9E8AB-817C-4E15-8909-09B9C9ECB7B3}" type="presOf" srcId="{7F3407EA-72F2-49BC-BB28-C23F3CE26705}" destId="{8DD545B6-FA66-4629-8375-FF5AF0546A25}" srcOrd="0" destOrd="0" presId="urn:microsoft.com/office/officeart/2005/8/layout/list1"/>
    <dgm:cxn modelId="{D5657611-0E37-4FA4-A8E9-F4CAF9D98F9C}" type="presParOf" srcId="{CAFC3F58-DF84-480A-870E-F53679611C1B}" destId="{DC596BBA-2F40-4C42-9A4E-BE718A7A0765}" srcOrd="0" destOrd="0" presId="urn:microsoft.com/office/officeart/2005/8/layout/list1"/>
    <dgm:cxn modelId="{37E8C2BF-266C-43DA-B9AB-9E070BAB2A82}" type="presParOf" srcId="{DC596BBA-2F40-4C42-9A4E-BE718A7A0765}" destId="{8DD545B6-FA66-4629-8375-FF5AF0546A25}" srcOrd="0" destOrd="0" presId="urn:microsoft.com/office/officeart/2005/8/layout/list1"/>
    <dgm:cxn modelId="{8AC2DC5A-F7F6-4C32-BDF9-B52FC5C27AA4}" type="presParOf" srcId="{DC596BBA-2F40-4C42-9A4E-BE718A7A0765}" destId="{42668AF4-BD73-40AE-9278-627007EEF016}" srcOrd="1" destOrd="0" presId="urn:microsoft.com/office/officeart/2005/8/layout/list1"/>
    <dgm:cxn modelId="{F66F596B-4D29-4A87-821A-E468678A5C9D}" type="presParOf" srcId="{CAFC3F58-DF84-480A-870E-F53679611C1B}" destId="{6A364056-A62E-4106-8F48-6DEA2465F044}" srcOrd="1" destOrd="0" presId="urn:microsoft.com/office/officeart/2005/8/layout/list1"/>
    <dgm:cxn modelId="{5796BFF1-0A7D-479D-A47F-E607F7B6029E}" type="presParOf" srcId="{CAFC3F58-DF84-480A-870E-F53679611C1B}" destId="{A6D790A7-81ED-4E79-9A10-A7BAD4FBE842}" srcOrd="2"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Hutt City Council: A case study</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21401">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67B4E601-9617-4517-86A9-5DE76D474383}" type="presOf" srcId="{7F3407EA-72F2-49BC-BB28-C23F3CE26705}" destId="{42668AF4-BD73-40AE-9278-627007EEF016}" srcOrd="1" destOrd="0" presId="urn:microsoft.com/office/officeart/2005/8/layout/list1"/>
    <dgm:cxn modelId="{8C07B01A-4BB4-44DD-A3B7-EBC85EBCCEC6}"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33D0C0AB-2178-4BF9-8D20-645A016849CF}" type="presOf" srcId="{9C9D1E87-418C-4CCB-94E5-A4848EB1CC9F}" destId="{CAFC3F58-DF84-480A-870E-F53679611C1B}" srcOrd="0" destOrd="0" presId="urn:microsoft.com/office/officeart/2005/8/layout/list1"/>
    <dgm:cxn modelId="{27A437E0-F6A4-4375-B7C4-2234203CD445}" type="presParOf" srcId="{CAFC3F58-DF84-480A-870E-F53679611C1B}" destId="{DC596BBA-2F40-4C42-9A4E-BE718A7A0765}" srcOrd="0" destOrd="0" presId="urn:microsoft.com/office/officeart/2005/8/layout/list1"/>
    <dgm:cxn modelId="{C246464A-D7D8-401A-8E14-F85FBC322259}" type="presParOf" srcId="{DC596BBA-2F40-4C42-9A4E-BE718A7A0765}" destId="{8DD545B6-FA66-4629-8375-FF5AF0546A25}" srcOrd="0" destOrd="0" presId="urn:microsoft.com/office/officeart/2005/8/layout/list1"/>
    <dgm:cxn modelId="{6EDC8645-CF80-42DB-839A-2041585EFFAF}" type="presParOf" srcId="{DC596BBA-2F40-4C42-9A4E-BE718A7A0765}" destId="{42668AF4-BD73-40AE-9278-627007EEF016}" srcOrd="1" destOrd="0" presId="urn:microsoft.com/office/officeart/2005/8/layout/list1"/>
    <dgm:cxn modelId="{93847D5A-2B4F-4EF4-92AD-E5056D83C181}" type="presParOf" srcId="{CAFC3F58-DF84-480A-870E-F53679611C1B}" destId="{6A364056-A62E-4106-8F48-6DEA2465F044}" srcOrd="1" destOrd="0" presId="urn:microsoft.com/office/officeart/2005/8/layout/list1"/>
    <dgm:cxn modelId="{46B3A36E-174C-48EF-8E83-DAA810617BC9}"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Hutt City Council continued</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21401">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CE1EF757-A45C-4881-B921-AE29434D10A5}" type="presOf" srcId="{9C9D1E87-418C-4CCB-94E5-A4848EB1CC9F}" destId="{CAFC3F58-DF84-480A-870E-F53679611C1B}" srcOrd="0" destOrd="0" presId="urn:microsoft.com/office/officeart/2005/8/layout/list1"/>
    <dgm:cxn modelId="{4B7E8CC1-597A-4EDE-AC86-5A9CACE4A7DE}" type="presOf" srcId="{7F3407EA-72F2-49BC-BB28-C23F3CE26705}" destId="{42668AF4-BD73-40AE-9278-627007EEF016}" srcOrd="1" destOrd="0" presId="urn:microsoft.com/office/officeart/2005/8/layout/list1"/>
    <dgm:cxn modelId="{F42FA7E6-A20C-4779-8427-4EA70A960631}" type="presOf" srcId="{7F3407EA-72F2-49BC-BB28-C23F3CE26705}" destId="{8DD545B6-FA66-4629-8375-FF5AF0546A25}" srcOrd="0" destOrd="0" presId="urn:microsoft.com/office/officeart/2005/8/layout/list1"/>
    <dgm:cxn modelId="{A01A73A6-97D9-4C9D-A967-DCC5EF0DDDE9}" type="presParOf" srcId="{CAFC3F58-DF84-480A-870E-F53679611C1B}" destId="{DC596BBA-2F40-4C42-9A4E-BE718A7A0765}" srcOrd="0" destOrd="0" presId="urn:microsoft.com/office/officeart/2005/8/layout/list1"/>
    <dgm:cxn modelId="{95DA910D-518F-42A7-903D-5F00CF1B3F9F}" type="presParOf" srcId="{DC596BBA-2F40-4C42-9A4E-BE718A7A0765}" destId="{8DD545B6-FA66-4629-8375-FF5AF0546A25}" srcOrd="0" destOrd="0" presId="urn:microsoft.com/office/officeart/2005/8/layout/list1"/>
    <dgm:cxn modelId="{EEDF5302-9C94-4146-9348-4E9E3C59E6E7}" type="presParOf" srcId="{DC596BBA-2F40-4C42-9A4E-BE718A7A0765}" destId="{42668AF4-BD73-40AE-9278-627007EEF016}" srcOrd="1" destOrd="0" presId="urn:microsoft.com/office/officeart/2005/8/layout/list1"/>
    <dgm:cxn modelId="{A66D77E9-BB5C-48B8-AEB2-7F7476A6CA1F}" type="presParOf" srcId="{CAFC3F58-DF84-480A-870E-F53679611C1B}" destId="{6A364056-A62E-4106-8F48-6DEA2465F044}" srcOrd="1" destOrd="0" presId="urn:microsoft.com/office/officeart/2005/8/layout/list1"/>
    <dgm:cxn modelId="{65BC9E25-4029-43C7-AAB0-151CA3EA83AF}"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Hutt City Council continued</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21401">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E507394E-C812-411F-AA43-EA61CF2C9DDD}" type="presOf" srcId="{7F3407EA-72F2-49BC-BB28-C23F3CE26705}" destId="{8DD545B6-FA66-4629-8375-FF5AF0546A25}" srcOrd="0" destOrd="0" presId="urn:microsoft.com/office/officeart/2005/8/layout/list1"/>
    <dgm:cxn modelId="{8876BB7E-031B-42F4-B586-8E292FEE4728}" type="presOf" srcId="{9C9D1E87-418C-4CCB-94E5-A4848EB1CC9F}" destId="{CAFC3F58-DF84-480A-870E-F53679611C1B}" srcOrd="0" destOrd="0" presId="urn:microsoft.com/office/officeart/2005/8/layout/list1"/>
    <dgm:cxn modelId="{A038F3C3-6947-4C13-89A2-D99E1B84325A}" type="presOf" srcId="{7F3407EA-72F2-49BC-BB28-C23F3CE26705}" destId="{42668AF4-BD73-40AE-9278-627007EEF016}" srcOrd="1" destOrd="0" presId="urn:microsoft.com/office/officeart/2005/8/layout/list1"/>
    <dgm:cxn modelId="{9D739E4E-1727-431A-9439-A5C4E241A056}" type="presParOf" srcId="{CAFC3F58-DF84-480A-870E-F53679611C1B}" destId="{DC596BBA-2F40-4C42-9A4E-BE718A7A0765}" srcOrd="0" destOrd="0" presId="urn:microsoft.com/office/officeart/2005/8/layout/list1"/>
    <dgm:cxn modelId="{1EEAC68E-27B2-4E89-BD1B-64A70B3C7D19}" type="presParOf" srcId="{DC596BBA-2F40-4C42-9A4E-BE718A7A0765}" destId="{8DD545B6-FA66-4629-8375-FF5AF0546A25}" srcOrd="0" destOrd="0" presId="urn:microsoft.com/office/officeart/2005/8/layout/list1"/>
    <dgm:cxn modelId="{3F613CC1-5E49-42BA-A88B-0F31DF2D1C68}" type="presParOf" srcId="{DC596BBA-2F40-4C42-9A4E-BE718A7A0765}" destId="{42668AF4-BD73-40AE-9278-627007EEF016}" srcOrd="1" destOrd="0" presId="urn:microsoft.com/office/officeart/2005/8/layout/list1"/>
    <dgm:cxn modelId="{6724282E-25B5-43FE-94AF-EE0CB0644A71}" type="presParOf" srcId="{CAFC3F58-DF84-480A-870E-F53679611C1B}" destId="{6A364056-A62E-4106-8F48-6DEA2465F044}" srcOrd="1" destOrd="0" presId="urn:microsoft.com/office/officeart/2005/8/layout/list1"/>
    <dgm:cxn modelId="{757573C5-A578-45FD-9C5A-3DFA42C413B5}"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1E8436"/>
        </a:solidFill>
      </dgm:spPr>
      <dgm:t>
        <a:bodyPr/>
        <a:lstStyle/>
        <a:p>
          <a:r>
            <a:rPr lang="en-US" sz="3600" b="1" dirty="0">
              <a:latin typeface="Malgun Gothic" panose="020B0503020000020004" pitchFamily="34" charset="-127"/>
              <a:ea typeface="Malgun Gothic" panose="020B0503020000020004" pitchFamily="34" charset="-127"/>
            </a:rPr>
            <a:t>Hutt City: The context</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1E8436"/>
          </a:solidFill>
        </a:ln>
      </dgm:spPr>
    </dgm:pt>
  </dgm:ptLst>
  <dgm:cxnLst>
    <dgm:cxn modelId="{C55C5336-92FB-4AB9-9910-EC4415359CAD}"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C4023F47-C321-4DBA-B24C-7929FE877162}" type="presOf" srcId="{9C9D1E87-418C-4CCB-94E5-A4848EB1CC9F}" destId="{CAFC3F58-DF84-480A-870E-F53679611C1B}" srcOrd="0" destOrd="0" presId="urn:microsoft.com/office/officeart/2005/8/layout/list1"/>
    <dgm:cxn modelId="{156B80DE-F819-4B60-A7A9-DEDFB7237FF9}" type="presOf" srcId="{7F3407EA-72F2-49BC-BB28-C23F3CE26705}" destId="{42668AF4-BD73-40AE-9278-627007EEF016}" srcOrd="1" destOrd="0" presId="urn:microsoft.com/office/officeart/2005/8/layout/list1"/>
    <dgm:cxn modelId="{40C842F7-C415-46A8-832E-28FD4840907C}" type="presParOf" srcId="{CAFC3F58-DF84-480A-870E-F53679611C1B}" destId="{DC596BBA-2F40-4C42-9A4E-BE718A7A0765}" srcOrd="0" destOrd="0" presId="urn:microsoft.com/office/officeart/2005/8/layout/list1"/>
    <dgm:cxn modelId="{F7BC4446-E54C-4772-B347-381AAF419D57}" type="presParOf" srcId="{DC596BBA-2F40-4C42-9A4E-BE718A7A0765}" destId="{8DD545B6-FA66-4629-8375-FF5AF0546A25}" srcOrd="0" destOrd="0" presId="urn:microsoft.com/office/officeart/2005/8/layout/list1"/>
    <dgm:cxn modelId="{D95F9D63-CDA4-4597-8C5B-2E7409E17981}" type="presParOf" srcId="{DC596BBA-2F40-4C42-9A4E-BE718A7A0765}" destId="{42668AF4-BD73-40AE-9278-627007EEF016}" srcOrd="1" destOrd="0" presId="urn:microsoft.com/office/officeart/2005/8/layout/list1"/>
    <dgm:cxn modelId="{3CEEE44B-C3AA-4B8C-88E7-4B9D7EF7910C}" type="presParOf" srcId="{CAFC3F58-DF84-480A-870E-F53679611C1B}" destId="{6A364056-A62E-4106-8F48-6DEA2465F044}" srcOrd="1" destOrd="0" presId="urn:microsoft.com/office/officeart/2005/8/layout/list1"/>
    <dgm:cxn modelId="{F34B2400-1679-4278-BDE9-3A7DC429898B}"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Hutt City: The game changer</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F1247301-AD7F-44A2-9A20-0FF64EE94A83}" type="presOf" srcId="{7F3407EA-72F2-49BC-BB28-C23F3CE26705}" destId="{42668AF4-BD73-40AE-9278-627007EEF016}" srcOrd="1"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70A532A6-5234-41EB-9401-C163348F0E8B}" type="presOf" srcId="{7F3407EA-72F2-49BC-BB28-C23F3CE26705}" destId="{8DD545B6-FA66-4629-8375-FF5AF0546A25}" srcOrd="0" destOrd="0" presId="urn:microsoft.com/office/officeart/2005/8/layout/list1"/>
    <dgm:cxn modelId="{9E0288C5-C601-4AF5-A2B3-847E363E04EA}" type="presOf" srcId="{9C9D1E87-418C-4CCB-94E5-A4848EB1CC9F}" destId="{CAFC3F58-DF84-480A-870E-F53679611C1B}" srcOrd="0" destOrd="0" presId="urn:microsoft.com/office/officeart/2005/8/layout/list1"/>
    <dgm:cxn modelId="{A6047E78-FA17-4967-9FBE-E2ABF3F36CAD}" type="presParOf" srcId="{CAFC3F58-DF84-480A-870E-F53679611C1B}" destId="{DC596BBA-2F40-4C42-9A4E-BE718A7A0765}" srcOrd="0" destOrd="0" presId="urn:microsoft.com/office/officeart/2005/8/layout/list1"/>
    <dgm:cxn modelId="{4E65256E-A403-41ED-91E9-F35352DFD3E1}" type="presParOf" srcId="{DC596BBA-2F40-4C42-9A4E-BE718A7A0765}" destId="{8DD545B6-FA66-4629-8375-FF5AF0546A25}" srcOrd="0" destOrd="0" presId="urn:microsoft.com/office/officeart/2005/8/layout/list1"/>
    <dgm:cxn modelId="{C1553909-FF3D-4A8C-954D-35290DB9F63F}" type="presParOf" srcId="{DC596BBA-2F40-4C42-9A4E-BE718A7A0765}" destId="{42668AF4-BD73-40AE-9278-627007EEF016}" srcOrd="1" destOrd="0" presId="urn:microsoft.com/office/officeart/2005/8/layout/list1"/>
    <dgm:cxn modelId="{719D91E6-8059-4AAA-AAB8-D5892886138B}" type="presParOf" srcId="{CAFC3F58-DF84-480A-870E-F53679611C1B}" destId="{6A364056-A62E-4106-8F48-6DEA2465F044}" srcOrd="1" destOrd="0" presId="urn:microsoft.com/office/officeart/2005/8/layout/list1"/>
    <dgm:cxn modelId="{21ADDF2A-22A9-42A6-9ED8-561B7A12FDC2}"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Hutt City: The game changer</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CC23EF3B-8D8C-467C-B1F9-61EF2146C39D}" type="presOf" srcId="{9C9D1E87-418C-4CCB-94E5-A4848EB1CC9F}" destId="{CAFC3F58-DF84-480A-870E-F53679611C1B}"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B60E0CA2-D7FF-4920-85AD-AE0E45D6BFDD}" type="presOf" srcId="{7F3407EA-72F2-49BC-BB28-C23F3CE26705}" destId="{42668AF4-BD73-40AE-9278-627007EEF016}" srcOrd="1" destOrd="0" presId="urn:microsoft.com/office/officeart/2005/8/layout/list1"/>
    <dgm:cxn modelId="{FE733BC9-1F4D-453E-87EF-222A68D0A0F4}" type="presOf" srcId="{7F3407EA-72F2-49BC-BB28-C23F3CE26705}" destId="{8DD545B6-FA66-4629-8375-FF5AF0546A25}" srcOrd="0" destOrd="0" presId="urn:microsoft.com/office/officeart/2005/8/layout/list1"/>
    <dgm:cxn modelId="{A2E09B39-0B76-49FA-88D2-18569CE57449}" type="presParOf" srcId="{CAFC3F58-DF84-480A-870E-F53679611C1B}" destId="{DC596BBA-2F40-4C42-9A4E-BE718A7A0765}" srcOrd="0" destOrd="0" presId="urn:microsoft.com/office/officeart/2005/8/layout/list1"/>
    <dgm:cxn modelId="{0C5E6A37-7023-4826-BE4A-410E9D96DE7D}" type="presParOf" srcId="{DC596BBA-2F40-4C42-9A4E-BE718A7A0765}" destId="{8DD545B6-FA66-4629-8375-FF5AF0546A25}" srcOrd="0" destOrd="0" presId="urn:microsoft.com/office/officeart/2005/8/layout/list1"/>
    <dgm:cxn modelId="{9205F9E7-7D5F-421F-ADFB-7473DA150DE4}" type="presParOf" srcId="{DC596BBA-2F40-4C42-9A4E-BE718A7A0765}" destId="{42668AF4-BD73-40AE-9278-627007EEF016}" srcOrd="1" destOrd="0" presId="urn:microsoft.com/office/officeart/2005/8/layout/list1"/>
    <dgm:cxn modelId="{8FE45A9E-7910-4BAD-B901-2DEAC6C60617}" type="presParOf" srcId="{CAFC3F58-DF84-480A-870E-F53679611C1B}" destId="{6A364056-A62E-4106-8F48-6DEA2465F044}" srcOrd="1" destOrd="0" presId="urn:microsoft.com/office/officeart/2005/8/layout/list1"/>
    <dgm:cxn modelId="{33814652-A3FE-43B4-B686-F4A453F8A7B1}"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FDB945"/>
        </a:solidFill>
      </dgm:spPr>
      <dgm:t>
        <a:bodyPr/>
        <a:lstStyle/>
        <a:p>
          <a:r>
            <a:rPr lang="en-US" sz="3600" b="1" dirty="0">
              <a:latin typeface="Malgun Gothic" panose="020B0503020000020004" pitchFamily="34" charset="-127"/>
              <a:ea typeface="Malgun Gothic" panose="020B0503020000020004" pitchFamily="34" charset="-127"/>
            </a:rPr>
            <a:t>Hutt City: The stadium</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FDB945"/>
          </a:solidFill>
        </a:ln>
      </dgm:spPr>
    </dgm:pt>
  </dgm:ptLst>
  <dgm:cxnLst>
    <dgm:cxn modelId="{17659F05-9695-4D1C-8FC8-2B0B4505EB8E}" type="presOf" srcId="{9C9D1E87-418C-4CCB-94E5-A4848EB1CC9F}" destId="{CAFC3F58-DF84-480A-870E-F53679611C1B}" srcOrd="0" destOrd="0" presId="urn:microsoft.com/office/officeart/2005/8/layout/list1"/>
    <dgm:cxn modelId="{C3444B1A-0B04-48A9-AF15-A5B81622E2FB}"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02A762C2-589B-44D4-A208-6BF7BDE7DA9F}" type="presOf" srcId="{7F3407EA-72F2-49BC-BB28-C23F3CE26705}" destId="{42668AF4-BD73-40AE-9278-627007EEF016}" srcOrd="1" destOrd="0" presId="urn:microsoft.com/office/officeart/2005/8/layout/list1"/>
    <dgm:cxn modelId="{5700E34E-82F7-42A8-BDC5-C36599B6115B}" type="presParOf" srcId="{CAFC3F58-DF84-480A-870E-F53679611C1B}" destId="{DC596BBA-2F40-4C42-9A4E-BE718A7A0765}" srcOrd="0" destOrd="0" presId="urn:microsoft.com/office/officeart/2005/8/layout/list1"/>
    <dgm:cxn modelId="{EDD4A62A-F19A-454E-A9B0-C499EF550EF4}" type="presParOf" srcId="{DC596BBA-2F40-4C42-9A4E-BE718A7A0765}" destId="{8DD545B6-FA66-4629-8375-FF5AF0546A25}" srcOrd="0" destOrd="0" presId="urn:microsoft.com/office/officeart/2005/8/layout/list1"/>
    <dgm:cxn modelId="{C3FADEFF-12E0-49E9-B5AB-801E9C4BEB73}" type="presParOf" srcId="{DC596BBA-2F40-4C42-9A4E-BE718A7A0765}" destId="{42668AF4-BD73-40AE-9278-627007EEF016}" srcOrd="1" destOrd="0" presId="urn:microsoft.com/office/officeart/2005/8/layout/list1"/>
    <dgm:cxn modelId="{CEECDB98-6548-470F-8421-DA1851AAC261}" type="presParOf" srcId="{CAFC3F58-DF84-480A-870E-F53679611C1B}" destId="{6A364056-A62E-4106-8F48-6DEA2465F044}" srcOrd="1" destOrd="0" presId="urn:microsoft.com/office/officeart/2005/8/layout/list1"/>
    <dgm:cxn modelId="{DB5C2D75-69FD-4A9D-8C79-7D3ABCA4313B}" type="presParOf" srcId="{CAFC3F58-DF84-480A-870E-F53679611C1B}" destId="{A6D790A7-81ED-4E79-9A10-A7BAD4FBE842}" srcOrd="2"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Stardust brings a new dynamic</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6ACC4C6F-255A-4D37-BF58-5683C3B6B9FD}" type="presOf" srcId="{7F3407EA-72F2-49BC-BB28-C23F3CE26705}" destId="{42668AF4-BD73-40AE-9278-627007EEF016}" srcOrd="1" destOrd="0" presId="urn:microsoft.com/office/officeart/2005/8/layout/list1"/>
    <dgm:cxn modelId="{43F359A0-309E-47A6-9020-56CC09329630}" type="presOf" srcId="{9C9D1E87-418C-4CCB-94E5-A4848EB1CC9F}" destId="{CAFC3F58-DF84-480A-870E-F53679611C1B}" srcOrd="0" destOrd="0" presId="urn:microsoft.com/office/officeart/2005/8/layout/list1"/>
    <dgm:cxn modelId="{69E851AB-DE18-4EFD-8421-28FCB3555229}" type="presOf" srcId="{7F3407EA-72F2-49BC-BB28-C23F3CE26705}" destId="{8DD545B6-FA66-4629-8375-FF5AF0546A25}" srcOrd="0" destOrd="0" presId="urn:microsoft.com/office/officeart/2005/8/layout/list1"/>
    <dgm:cxn modelId="{CB3A35AD-FA47-413F-8F1A-314EC723513B}" type="presParOf" srcId="{CAFC3F58-DF84-480A-870E-F53679611C1B}" destId="{DC596BBA-2F40-4C42-9A4E-BE718A7A0765}" srcOrd="0" destOrd="0" presId="urn:microsoft.com/office/officeart/2005/8/layout/list1"/>
    <dgm:cxn modelId="{28D2C618-693C-4ED7-B5D3-FE97DC882E55}" type="presParOf" srcId="{DC596BBA-2F40-4C42-9A4E-BE718A7A0765}" destId="{8DD545B6-FA66-4629-8375-FF5AF0546A25}" srcOrd="0" destOrd="0" presId="urn:microsoft.com/office/officeart/2005/8/layout/list1"/>
    <dgm:cxn modelId="{5C9654EF-A725-4400-805C-5DC4879AA645}" type="presParOf" srcId="{DC596BBA-2F40-4C42-9A4E-BE718A7A0765}" destId="{42668AF4-BD73-40AE-9278-627007EEF016}" srcOrd="1" destOrd="0" presId="urn:microsoft.com/office/officeart/2005/8/layout/list1"/>
    <dgm:cxn modelId="{12A83B00-AC33-4DA5-A0E4-60F903B7F97D}" type="presParOf" srcId="{CAFC3F58-DF84-480A-870E-F53679611C1B}" destId="{6A364056-A62E-4106-8F48-6DEA2465F044}" srcOrd="1" destOrd="0" presId="urn:microsoft.com/office/officeart/2005/8/layout/list1"/>
    <dgm:cxn modelId="{138095AF-B718-4EB4-96E2-D0B60989DB1C}"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FDB945"/>
        </a:solidFill>
      </dgm:spPr>
      <dgm:t>
        <a:bodyPr/>
        <a:lstStyle/>
        <a:p>
          <a:r>
            <a:rPr lang="en-US" sz="3600" b="1" dirty="0">
              <a:latin typeface="Malgun Gothic" panose="020B0503020000020004" pitchFamily="34" charset="-127"/>
              <a:ea typeface="Malgun Gothic" panose="020B0503020000020004" pitchFamily="34" charset="-127"/>
            </a:rPr>
            <a:t>Hutt City: The library</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FDB945"/>
          </a:solidFill>
        </a:ln>
      </dgm:spPr>
    </dgm:pt>
  </dgm:ptLst>
  <dgm:cxnLst>
    <dgm:cxn modelId="{D7DF1210-7ADA-49CA-86EA-8D6724FF1C05}" type="presOf" srcId="{7F3407EA-72F2-49BC-BB28-C23F3CE26705}" destId="{8DD545B6-FA66-4629-8375-FF5AF0546A25}" srcOrd="0" destOrd="0" presId="urn:microsoft.com/office/officeart/2005/8/layout/list1"/>
    <dgm:cxn modelId="{8E1DEA3D-3B56-42BE-B382-ECBA76DF3F3C}" type="presOf" srcId="{7F3407EA-72F2-49BC-BB28-C23F3CE26705}" destId="{42668AF4-BD73-40AE-9278-627007EEF016}" srcOrd="1"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2E7F03F5-E09C-4BB2-B396-96EBEA911D10}" type="presOf" srcId="{9C9D1E87-418C-4CCB-94E5-A4848EB1CC9F}" destId="{CAFC3F58-DF84-480A-870E-F53679611C1B}" srcOrd="0" destOrd="0" presId="urn:microsoft.com/office/officeart/2005/8/layout/list1"/>
    <dgm:cxn modelId="{30D5D9E8-A9C2-4548-B8B8-921B62965D07}" type="presParOf" srcId="{CAFC3F58-DF84-480A-870E-F53679611C1B}" destId="{DC596BBA-2F40-4C42-9A4E-BE718A7A0765}" srcOrd="0" destOrd="0" presId="urn:microsoft.com/office/officeart/2005/8/layout/list1"/>
    <dgm:cxn modelId="{83D82A3C-A39A-44D8-B954-70605BF648AE}" type="presParOf" srcId="{DC596BBA-2F40-4C42-9A4E-BE718A7A0765}" destId="{8DD545B6-FA66-4629-8375-FF5AF0546A25}" srcOrd="0" destOrd="0" presId="urn:microsoft.com/office/officeart/2005/8/layout/list1"/>
    <dgm:cxn modelId="{E104DDC0-2B8C-477E-BD88-C97FFB8DB25B}" type="presParOf" srcId="{DC596BBA-2F40-4C42-9A4E-BE718A7A0765}" destId="{42668AF4-BD73-40AE-9278-627007EEF016}" srcOrd="1" destOrd="0" presId="urn:microsoft.com/office/officeart/2005/8/layout/list1"/>
    <dgm:cxn modelId="{CEB7FC48-6AFB-4C6B-A362-D27A21DB0BA5}" type="presParOf" srcId="{CAFC3F58-DF84-480A-870E-F53679611C1B}" destId="{6A364056-A62E-4106-8F48-6DEA2465F044}" srcOrd="1" destOrd="0" presId="urn:microsoft.com/office/officeart/2005/8/layout/list1"/>
    <dgm:cxn modelId="{C1D26026-C63E-4591-93A0-68DE23861E15}" type="presParOf" srcId="{CAFC3F58-DF84-480A-870E-F53679611C1B}" destId="{A6D790A7-81ED-4E79-9A10-A7BAD4FBE842}" srcOrd="2"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Why the North East focus?</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E2BEE789-6AFF-49D3-B414-FC4F5CA94FF9}" type="presOf" srcId="{7F3407EA-72F2-49BC-BB28-C23F3CE26705}" destId="{8DD545B6-FA66-4629-8375-FF5AF0546A25}" srcOrd="0" destOrd="0" presId="urn:microsoft.com/office/officeart/2005/8/layout/list1"/>
    <dgm:cxn modelId="{900B14D1-C3EF-4A57-91BE-314B63E2B3BA}" type="presOf" srcId="{9C9D1E87-418C-4CCB-94E5-A4848EB1CC9F}" destId="{CAFC3F58-DF84-480A-870E-F53679611C1B}" srcOrd="0" destOrd="0" presId="urn:microsoft.com/office/officeart/2005/8/layout/list1"/>
    <dgm:cxn modelId="{02F7AFDF-9A77-4291-AC90-4B21E4AFD160}" type="presOf" srcId="{7F3407EA-72F2-49BC-BB28-C23F3CE26705}" destId="{42668AF4-BD73-40AE-9278-627007EEF016}" srcOrd="1" destOrd="0" presId="urn:microsoft.com/office/officeart/2005/8/layout/list1"/>
    <dgm:cxn modelId="{D93AB1D2-5407-4E00-B3C5-661A743E043B}" type="presParOf" srcId="{CAFC3F58-DF84-480A-870E-F53679611C1B}" destId="{DC596BBA-2F40-4C42-9A4E-BE718A7A0765}" srcOrd="0" destOrd="0" presId="urn:microsoft.com/office/officeart/2005/8/layout/list1"/>
    <dgm:cxn modelId="{0E378B1E-759D-408C-BFF5-E06489A47CEF}" type="presParOf" srcId="{DC596BBA-2F40-4C42-9A4E-BE718A7A0765}" destId="{8DD545B6-FA66-4629-8375-FF5AF0546A25}" srcOrd="0" destOrd="0" presId="urn:microsoft.com/office/officeart/2005/8/layout/list1"/>
    <dgm:cxn modelId="{C2C284DC-F8E2-41ED-8FF5-378B99C6B276}" type="presParOf" srcId="{DC596BBA-2F40-4C42-9A4E-BE718A7A0765}" destId="{42668AF4-BD73-40AE-9278-627007EEF016}" srcOrd="1" destOrd="0" presId="urn:microsoft.com/office/officeart/2005/8/layout/list1"/>
    <dgm:cxn modelId="{D8E62D8B-A33F-473E-A624-2F96F3C1A4BC}" type="presParOf" srcId="{CAFC3F58-DF84-480A-870E-F53679611C1B}" destId="{6A364056-A62E-4106-8F48-6DEA2465F044}" srcOrd="1" destOrd="0" presId="urn:microsoft.com/office/officeart/2005/8/layout/list1"/>
    <dgm:cxn modelId="{120EE1E0-1A77-4B48-BCF7-50C5A1857841}"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North East focus continued</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AB624C0A-AC52-4C16-9390-4AFF99E6916F}"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B640CB82-6EF7-4103-9AE5-543F67A8093A}" type="presOf" srcId="{7F3407EA-72F2-49BC-BB28-C23F3CE26705}" destId="{42668AF4-BD73-40AE-9278-627007EEF016}" srcOrd="1" destOrd="0" presId="urn:microsoft.com/office/officeart/2005/8/layout/list1"/>
    <dgm:cxn modelId="{A3654EB2-9127-4EB0-BF67-583CB1904871}" type="presOf" srcId="{9C9D1E87-418C-4CCB-94E5-A4848EB1CC9F}" destId="{CAFC3F58-DF84-480A-870E-F53679611C1B}" srcOrd="0" destOrd="0" presId="urn:microsoft.com/office/officeart/2005/8/layout/list1"/>
    <dgm:cxn modelId="{6E6C5368-7BDE-4987-A803-321D5F5B34BE}" type="presParOf" srcId="{CAFC3F58-DF84-480A-870E-F53679611C1B}" destId="{DC596BBA-2F40-4C42-9A4E-BE718A7A0765}" srcOrd="0" destOrd="0" presId="urn:microsoft.com/office/officeart/2005/8/layout/list1"/>
    <dgm:cxn modelId="{06BDE7B4-A987-421C-B343-CD053B3EA00D}" type="presParOf" srcId="{DC596BBA-2F40-4C42-9A4E-BE718A7A0765}" destId="{8DD545B6-FA66-4629-8375-FF5AF0546A25}" srcOrd="0" destOrd="0" presId="urn:microsoft.com/office/officeart/2005/8/layout/list1"/>
    <dgm:cxn modelId="{795C8200-8484-408E-B9A9-4BFDB614F8F6}" type="presParOf" srcId="{DC596BBA-2F40-4C42-9A4E-BE718A7A0765}" destId="{42668AF4-BD73-40AE-9278-627007EEF016}" srcOrd="1" destOrd="0" presId="urn:microsoft.com/office/officeart/2005/8/layout/list1"/>
    <dgm:cxn modelId="{373FA910-97FC-4363-AC04-B1DB87A4895F}" type="presParOf" srcId="{CAFC3F58-DF84-480A-870E-F53679611C1B}" destId="{6A364056-A62E-4106-8F48-6DEA2465F044}" srcOrd="1" destOrd="0" presId="urn:microsoft.com/office/officeart/2005/8/layout/list1"/>
    <dgm:cxn modelId="{B2BDE774-55A8-455F-8C54-FAFAD22AD8F9}"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North East focus continued</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E138E45B-FA06-41B1-B07A-96E1A79BA769}" type="presOf" srcId="{9C9D1E87-418C-4CCB-94E5-A4848EB1CC9F}" destId="{CAFC3F58-DF84-480A-870E-F53679611C1B}"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21068D99-BF3B-4AFC-8559-0402E3ABB140}" type="presOf" srcId="{7F3407EA-72F2-49BC-BB28-C23F3CE26705}" destId="{8DD545B6-FA66-4629-8375-FF5AF0546A25}" srcOrd="0" destOrd="0" presId="urn:microsoft.com/office/officeart/2005/8/layout/list1"/>
    <dgm:cxn modelId="{2EB034E3-18D3-4FEA-AD50-C7C5C0A39587}" type="presOf" srcId="{7F3407EA-72F2-49BC-BB28-C23F3CE26705}" destId="{42668AF4-BD73-40AE-9278-627007EEF016}" srcOrd="1" destOrd="0" presId="urn:microsoft.com/office/officeart/2005/8/layout/list1"/>
    <dgm:cxn modelId="{0CB956BC-948B-4AFD-8FFE-54F76B7845B8}" type="presParOf" srcId="{CAFC3F58-DF84-480A-870E-F53679611C1B}" destId="{DC596BBA-2F40-4C42-9A4E-BE718A7A0765}" srcOrd="0" destOrd="0" presId="urn:microsoft.com/office/officeart/2005/8/layout/list1"/>
    <dgm:cxn modelId="{4E7408CE-3AC2-408A-B9E8-B5382919FE7A}" type="presParOf" srcId="{DC596BBA-2F40-4C42-9A4E-BE718A7A0765}" destId="{8DD545B6-FA66-4629-8375-FF5AF0546A25}" srcOrd="0" destOrd="0" presId="urn:microsoft.com/office/officeart/2005/8/layout/list1"/>
    <dgm:cxn modelId="{1356EF75-848A-41BD-9DA6-8706812FCE6F}" type="presParOf" srcId="{DC596BBA-2F40-4C42-9A4E-BE718A7A0765}" destId="{42668AF4-BD73-40AE-9278-627007EEF016}" srcOrd="1" destOrd="0" presId="urn:microsoft.com/office/officeart/2005/8/layout/list1"/>
    <dgm:cxn modelId="{66645B92-5DCF-44F5-9CBB-C0F51E3A6747}" type="presParOf" srcId="{CAFC3F58-DF84-480A-870E-F53679611C1B}" destId="{6A364056-A62E-4106-8F48-6DEA2465F044}" srcOrd="1" destOrd="0" presId="urn:microsoft.com/office/officeart/2005/8/layout/list1"/>
    <dgm:cxn modelId="{D90334F0-1419-46C4-802B-4499AA48EFAD}"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1E8436"/>
        </a:solidFill>
      </dgm:spPr>
      <dgm:t>
        <a:bodyPr/>
        <a:lstStyle/>
        <a:p>
          <a:r>
            <a:rPr lang="en-US" sz="3600" b="1" dirty="0">
              <a:latin typeface="Malgun Gothic" panose="020B0503020000020004" pitchFamily="34" charset="-127"/>
              <a:ea typeface="Malgun Gothic" panose="020B0503020000020004" pitchFamily="34" charset="-127"/>
            </a:rPr>
            <a:t>Fast forward: Walter Nash </a:t>
          </a:r>
          <a:r>
            <a:rPr lang="en-US" sz="3600" b="1" dirty="0" err="1">
              <a:latin typeface="Malgun Gothic" panose="020B0503020000020004" pitchFamily="34" charset="-127"/>
              <a:ea typeface="Malgun Gothic" panose="020B0503020000020004" pitchFamily="34" charset="-127"/>
            </a:rPr>
            <a:t>centre</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25121">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1E8436"/>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7EDF1787-88DC-4B7F-8F4E-741194313EFE}" type="presOf" srcId="{9C9D1E87-418C-4CCB-94E5-A4848EB1CC9F}" destId="{CAFC3F58-DF84-480A-870E-F53679611C1B}" srcOrd="0" destOrd="0" presId="urn:microsoft.com/office/officeart/2005/8/layout/list1"/>
    <dgm:cxn modelId="{0D59EDF0-8A1E-456B-B619-3BA51FE1858A}" type="presOf" srcId="{7F3407EA-72F2-49BC-BB28-C23F3CE26705}" destId="{8DD545B6-FA66-4629-8375-FF5AF0546A25}" srcOrd="0" destOrd="0" presId="urn:microsoft.com/office/officeart/2005/8/layout/list1"/>
    <dgm:cxn modelId="{66360AF2-2152-49BC-861A-75226507B30C}" type="presOf" srcId="{7F3407EA-72F2-49BC-BB28-C23F3CE26705}" destId="{42668AF4-BD73-40AE-9278-627007EEF016}" srcOrd="1" destOrd="0" presId="urn:microsoft.com/office/officeart/2005/8/layout/list1"/>
    <dgm:cxn modelId="{D6847CD3-71FF-469E-917F-B9FD5CC36A64}" type="presParOf" srcId="{CAFC3F58-DF84-480A-870E-F53679611C1B}" destId="{DC596BBA-2F40-4C42-9A4E-BE718A7A0765}" srcOrd="0" destOrd="0" presId="urn:microsoft.com/office/officeart/2005/8/layout/list1"/>
    <dgm:cxn modelId="{4E1B6603-F48B-441E-A7FE-EFEE094BC3FA}" type="presParOf" srcId="{DC596BBA-2F40-4C42-9A4E-BE718A7A0765}" destId="{8DD545B6-FA66-4629-8375-FF5AF0546A25}" srcOrd="0" destOrd="0" presId="urn:microsoft.com/office/officeart/2005/8/layout/list1"/>
    <dgm:cxn modelId="{79229E78-0B85-4300-A58D-CB4EA64D986E}" type="presParOf" srcId="{DC596BBA-2F40-4C42-9A4E-BE718A7A0765}" destId="{42668AF4-BD73-40AE-9278-627007EEF016}" srcOrd="1" destOrd="0" presId="urn:microsoft.com/office/officeart/2005/8/layout/list1"/>
    <dgm:cxn modelId="{06B83FF0-6605-4A6E-A2ED-37EEA855F98F}" type="presParOf" srcId="{CAFC3F58-DF84-480A-870E-F53679611C1B}" destId="{6A364056-A62E-4106-8F48-6DEA2465F044}" srcOrd="1" destOrd="0" presId="urn:microsoft.com/office/officeart/2005/8/layout/list1"/>
    <dgm:cxn modelId="{9B061095-14B5-4A60-B2D4-FC145FC988FB}"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The rediscovery of community</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86AF5A2B-3BD2-4162-8929-4E3431FEF00A}"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C810F79C-A7D7-44DC-BE28-39BB0C2BDA7E}" type="presOf" srcId="{7F3407EA-72F2-49BC-BB28-C23F3CE26705}" destId="{42668AF4-BD73-40AE-9278-627007EEF016}" srcOrd="1" destOrd="0" presId="urn:microsoft.com/office/officeart/2005/8/layout/list1"/>
    <dgm:cxn modelId="{ECA509E6-6566-49C4-89FC-01C14982A006}" type="presOf" srcId="{9C9D1E87-418C-4CCB-94E5-A4848EB1CC9F}" destId="{CAFC3F58-DF84-480A-870E-F53679611C1B}" srcOrd="0" destOrd="0" presId="urn:microsoft.com/office/officeart/2005/8/layout/list1"/>
    <dgm:cxn modelId="{39099A14-C7AA-46E4-A1A5-A338BC308B1D}" type="presParOf" srcId="{CAFC3F58-DF84-480A-870E-F53679611C1B}" destId="{DC596BBA-2F40-4C42-9A4E-BE718A7A0765}" srcOrd="0" destOrd="0" presId="urn:microsoft.com/office/officeart/2005/8/layout/list1"/>
    <dgm:cxn modelId="{95BBECBC-687B-4847-AF0E-5698ACB98513}" type="presParOf" srcId="{DC596BBA-2F40-4C42-9A4E-BE718A7A0765}" destId="{8DD545B6-FA66-4629-8375-FF5AF0546A25}" srcOrd="0" destOrd="0" presId="urn:microsoft.com/office/officeart/2005/8/layout/list1"/>
    <dgm:cxn modelId="{E3203FC6-2CEF-40F9-B189-2012DE87DAE8}" type="presParOf" srcId="{DC596BBA-2F40-4C42-9A4E-BE718A7A0765}" destId="{42668AF4-BD73-40AE-9278-627007EEF016}" srcOrd="1" destOrd="0" presId="urn:microsoft.com/office/officeart/2005/8/layout/list1"/>
    <dgm:cxn modelId="{A1597ABA-2AAE-441B-ADA3-569F3F3C9ACD}" type="presParOf" srcId="{CAFC3F58-DF84-480A-870E-F53679611C1B}" destId="{6A364056-A62E-4106-8F48-6DEA2465F044}" srcOrd="1" destOrd="0" presId="urn:microsoft.com/office/officeart/2005/8/layout/list1"/>
    <dgm:cxn modelId="{073D7816-4FEC-4FBD-A1DC-F0F98F36F5A3}"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The rediscovery of community</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F5C84C01-07FA-4491-8B15-04439E192980}" type="presOf" srcId="{9C9D1E87-418C-4CCB-94E5-A4848EB1CC9F}" destId="{CAFC3F58-DF84-480A-870E-F53679611C1B}" srcOrd="0" destOrd="0" presId="urn:microsoft.com/office/officeart/2005/8/layout/list1"/>
    <dgm:cxn modelId="{6C959516-209B-49CF-B865-9B3381FAA0A3}" type="presOf" srcId="{7F3407EA-72F2-49BC-BB28-C23F3CE26705}" destId="{42668AF4-BD73-40AE-9278-627007EEF016}" srcOrd="1"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4B01BED5-E524-4043-96CE-35A606F84898}" type="presOf" srcId="{7F3407EA-72F2-49BC-BB28-C23F3CE26705}" destId="{8DD545B6-FA66-4629-8375-FF5AF0546A25}" srcOrd="0" destOrd="0" presId="urn:microsoft.com/office/officeart/2005/8/layout/list1"/>
    <dgm:cxn modelId="{A3975F45-20D3-4133-9AA1-ACE82FCDDC70}" type="presParOf" srcId="{CAFC3F58-DF84-480A-870E-F53679611C1B}" destId="{DC596BBA-2F40-4C42-9A4E-BE718A7A0765}" srcOrd="0" destOrd="0" presId="urn:microsoft.com/office/officeart/2005/8/layout/list1"/>
    <dgm:cxn modelId="{5C8392E4-C141-4526-AB84-77ED9DBDAD7D}" type="presParOf" srcId="{DC596BBA-2F40-4C42-9A4E-BE718A7A0765}" destId="{8DD545B6-FA66-4629-8375-FF5AF0546A25}" srcOrd="0" destOrd="0" presId="urn:microsoft.com/office/officeart/2005/8/layout/list1"/>
    <dgm:cxn modelId="{7EBFA0E8-A054-4310-8927-0671D953F0FF}" type="presParOf" srcId="{DC596BBA-2F40-4C42-9A4E-BE718A7A0765}" destId="{42668AF4-BD73-40AE-9278-627007EEF016}" srcOrd="1" destOrd="0" presId="urn:microsoft.com/office/officeart/2005/8/layout/list1"/>
    <dgm:cxn modelId="{7C41EC4B-355C-4049-9C0A-C667C79F8AA2}" type="presParOf" srcId="{CAFC3F58-DF84-480A-870E-F53679611C1B}" destId="{6A364056-A62E-4106-8F48-6DEA2465F044}" srcOrd="1" destOrd="0" presId="urn:microsoft.com/office/officeart/2005/8/layout/list1"/>
    <dgm:cxn modelId="{87F3C444-7751-4490-9525-F2B352F0693B}"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Councils at a cross roads</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78C39E45-4ADD-45D3-8612-CBC561441A57}" type="presOf" srcId="{9C9D1E87-418C-4CCB-94E5-A4848EB1CC9F}" destId="{CAFC3F58-DF84-480A-870E-F53679611C1B}"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FED7298E-A746-4741-993A-75843ACF970A}" type="presOf" srcId="{7F3407EA-72F2-49BC-BB28-C23F3CE26705}" destId="{8DD545B6-FA66-4629-8375-FF5AF0546A25}" srcOrd="0" destOrd="0" presId="urn:microsoft.com/office/officeart/2005/8/layout/list1"/>
    <dgm:cxn modelId="{FA007CE5-A04F-4EE1-961B-FFE896E301BA}" type="presOf" srcId="{7F3407EA-72F2-49BC-BB28-C23F3CE26705}" destId="{42668AF4-BD73-40AE-9278-627007EEF016}" srcOrd="1" destOrd="0" presId="urn:microsoft.com/office/officeart/2005/8/layout/list1"/>
    <dgm:cxn modelId="{DF6C312E-4254-41C6-AA0B-8CDEC4308FEB}" type="presParOf" srcId="{CAFC3F58-DF84-480A-870E-F53679611C1B}" destId="{DC596BBA-2F40-4C42-9A4E-BE718A7A0765}" srcOrd="0" destOrd="0" presId="urn:microsoft.com/office/officeart/2005/8/layout/list1"/>
    <dgm:cxn modelId="{51F2D8EE-EBCE-49D1-B0ED-C5A72774AE0D}" type="presParOf" srcId="{DC596BBA-2F40-4C42-9A4E-BE718A7A0765}" destId="{8DD545B6-FA66-4629-8375-FF5AF0546A25}" srcOrd="0" destOrd="0" presId="urn:microsoft.com/office/officeart/2005/8/layout/list1"/>
    <dgm:cxn modelId="{C4C8B188-6FBD-4FB3-A66B-899BBE7E922C}" type="presParOf" srcId="{DC596BBA-2F40-4C42-9A4E-BE718A7A0765}" destId="{42668AF4-BD73-40AE-9278-627007EEF016}" srcOrd="1" destOrd="0" presId="urn:microsoft.com/office/officeart/2005/8/layout/list1"/>
    <dgm:cxn modelId="{95DB375F-F086-49BA-8F72-6D63C7B14EE3}" type="presParOf" srcId="{CAFC3F58-DF84-480A-870E-F53679611C1B}" destId="{6A364056-A62E-4106-8F48-6DEA2465F044}" srcOrd="1" destOrd="0" presId="urn:microsoft.com/office/officeart/2005/8/layout/list1"/>
    <dgm:cxn modelId="{46ADBD65-F45F-4F88-83D1-DB11BE20BE1F}"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1E8436"/>
        </a:solidFill>
      </dgm:spPr>
      <dgm:t>
        <a:bodyPr/>
        <a:lstStyle/>
        <a:p>
          <a:r>
            <a:rPr lang="en-US" sz="3600" b="1" dirty="0">
              <a:latin typeface="Montserrat" pitchFamily="50" charset="0"/>
            </a:rPr>
            <a:t>The ‘well-being’ Council</a:t>
          </a:r>
          <a:endParaRPr lang="en-NZ" sz="3600" b="1" dirty="0">
            <a:latin typeface="Montserrat" pitchFamily="50" charset="0"/>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1E8436"/>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3685D34D-8528-4CE1-B3D6-776A482351D4}" type="presOf" srcId="{9C9D1E87-418C-4CCB-94E5-A4848EB1CC9F}" destId="{CAFC3F58-DF84-480A-870E-F53679611C1B}" srcOrd="0" destOrd="0" presId="urn:microsoft.com/office/officeart/2005/8/layout/list1"/>
    <dgm:cxn modelId="{430B3155-8371-468E-AE6C-C33F811F1375}" type="presOf" srcId="{7F3407EA-72F2-49BC-BB28-C23F3CE26705}" destId="{8DD545B6-FA66-4629-8375-FF5AF0546A25}" srcOrd="0" destOrd="0" presId="urn:microsoft.com/office/officeart/2005/8/layout/list1"/>
    <dgm:cxn modelId="{47672D7B-72A6-4148-9BAE-EF86BEA8DA6A}" type="presOf" srcId="{7F3407EA-72F2-49BC-BB28-C23F3CE26705}" destId="{42668AF4-BD73-40AE-9278-627007EEF016}" srcOrd="1" destOrd="0" presId="urn:microsoft.com/office/officeart/2005/8/layout/list1"/>
    <dgm:cxn modelId="{E6C39669-9A8A-4FFF-B558-4904EE5279F9}" type="presParOf" srcId="{CAFC3F58-DF84-480A-870E-F53679611C1B}" destId="{DC596BBA-2F40-4C42-9A4E-BE718A7A0765}" srcOrd="0" destOrd="0" presId="urn:microsoft.com/office/officeart/2005/8/layout/list1"/>
    <dgm:cxn modelId="{B7568049-257E-406B-A46D-904A9E6C3F1E}" type="presParOf" srcId="{DC596BBA-2F40-4C42-9A4E-BE718A7A0765}" destId="{8DD545B6-FA66-4629-8375-FF5AF0546A25}" srcOrd="0" destOrd="0" presId="urn:microsoft.com/office/officeart/2005/8/layout/list1"/>
    <dgm:cxn modelId="{FC0BC3E9-CF78-4500-97A0-46AE30C6C28F}" type="presParOf" srcId="{DC596BBA-2F40-4C42-9A4E-BE718A7A0765}" destId="{42668AF4-BD73-40AE-9278-627007EEF016}" srcOrd="1" destOrd="0" presId="urn:microsoft.com/office/officeart/2005/8/layout/list1"/>
    <dgm:cxn modelId="{113C4E05-9560-4007-88B4-B1F4BB9E8277}" type="presParOf" srcId="{CAFC3F58-DF84-480A-870E-F53679611C1B}" destId="{6A364056-A62E-4106-8F48-6DEA2465F044}" srcOrd="1" destOrd="0" presId="urn:microsoft.com/office/officeart/2005/8/layout/list1"/>
    <dgm:cxn modelId="{45001BF2-2592-4ED5-9808-0BF2C9BE0EF0}"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1E8436"/>
        </a:solidFill>
      </dgm:spPr>
      <dgm:t>
        <a:bodyPr/>
        <a:lstStyle/>
        <a:p>
          <a:r>
            <a:rPr lang="en-US" sz="3600" b="1" dirty="0">
              <a:latin typeface="Malgun Gothic" panose="020B0503020000020004" pitchFamily="34" charset="-127"/>
              <a:ea typeface="Malgun Gothic" panose="020B0503020000020004" pitchFamily="34" charset="-127"/>
            </a:rPr>
            <a:t>The ‘well-being’ Council</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1E8436"/>
          </a:solidFill>
        </a:ln>
      </dgm:spPr>
    </dgm:pt>
  </dgm:ptLst>
  <dgm:cxnLst>
    <dgm:cxn modelId="{6FBC5D20-0773-4E3B-A370-F927C717B90C}" type="presOf" srcId="{7F3407EA-72F2-49BC-BB28-C23F3CE26705}" destId="{8DD545B6-FA66-4629-8375-FF5AF0546A25}" srcOrd="0" destOrd="0" presId="urn:microsoft.com/office/officeart/2005/8/layout/list1"/>
    <dgm:cxn modelId="{76C9F327-7500-4572-B30C-265C9C8796D6}" type="presOf" srcId="{9C9D1E87-418C-4CCB-94E5-A4848EB1CC9F}" destId="{CAFC3F58-DF84-480A-870E-F53679611C1B}"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1F3D4E7F-BC5C-43B4-A622-50DFAAC6789D}" type="presOf" srcId="{7F3407EA-72F2-49BC-BB28-C23F3CE26705}" destId="{42668AF4-BD73-40AE-9278-627007EEF016}" srcOrd="1" destOrd="0" presId="urn:microsoft.com/office/officeart/2005/8/layout/list1"/>
    <dgm:cxn modelId="{BAB8772C-C6E3-458C-BEC0-0551947446AD}" type="presParOf" srcId="{CAFC3F58-DF84-480A-870E-F53679611C1B}" destId="{DC596BBA-2F40-4C42-9A4E-BE718A7A0765}" srcOrd="0" destOrd="0" presId="urn:microsoft.com/office/officeart/2005/8/layout/list1"/>
    <dgm:cxn modelId="{9027B874-DC8F-49C1-9027-9470BCA28777}" type="presParOf" srcId="{DC596BBA-2F40-4C42-9A4E-BE718A7A0765}" destId="{8DD545B6-FA66-4629-8375-FF5AF0546A25}" srcOrd="0" destOrd="0" presId="urn:microsoft.com/office/officeart/2005/8/layout/list1"/>
    <dgm:cxn modelId="{407FA57F-D6C7-4EAE-8C0B-3BB40E5FEEB0}" type="presParOf" srcId="{DC596BBA-2F40-4C42-9A4E-BE718A7A0765}" destId="{42668AF4-BD73-40AE-9278-627007EEF016}" srcOrd="1" destOrd="0" presId="urn:microsoft.com/office/officeart/2005/8/layout/list1"/>
    <dgm:cxn modelId="{F66C67B5-11B2-4073-A234-B8ACBB068B47}" type="presParOf" srcId="{CAFC3F58-DF84-480A-870E-F53679611C1B}" destId="{6A364056-A62E-4106-8F48-6DEA2465F044}" srcOrd="1" destOrd="0" presId="urn:microsoft.com/office/officeart/2005/8/layout/list1"/>
    <dgm:cxn modelId="{E6C88D33-5837-4C8A-B2F8-4F6836977918}"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1E8436"/>
        </a:solidFill>
      </dgm:spPr>
      <dgm:t>
        <a:bodyPr/>
        <a:lstStyle/>
        <a:p>
          <a:r>
            <a:rPr lang="en-US" sz="3600" b="1" dirty="0">
              <a:latin typeface="Malgun Gothic" panose="020B0503020000020004" pitchFamily="34" charset="-127"/>
              <a:ea typeface="Malgun Gothic" panose="020B0503020000020004" pitchFamily="34" charset="-127"/>
            </a:rPr>
            <a:t>Strategic planning</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1E8436"/>
          </a:solidFill>
        </a:ln>
      </dgm:spPr>
    </dgm:pt>
  </dgm:ptLst>
  <dgm:cxnLst>
    <dgm:cxn modelId="{39671364-E183-4AFF-8047-5B0699020CB4}" type="presOf" srcId="{7F3407EA-72F2-49BC-BB28-C23F3CE26705}" destId="{42668AF4-BD73-40AE-9278-627007EEF016}" srcOrd="1"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91780083-4DB8-40A1-AA0A-85B2715078F2}" type="presOf" srcId="{7F3407EA-72F2-49BC-BB28-C23F3CE26705}" destId="{8DD545B6-FA66-4629-8375-FF5AF0546A25}" srcOrd="0" destOrd="0" presId="urn:microsoft.com/office/officeart/2005/8/layout/list1"/>
    <dgm:cxn modelId="{FDD499CA-6D65-45F0-9017-13C1E3C4301F}" type="presOf" srcId="{9C9D1E87-418C-4CCB-94E5-A4848EB1CC9F}" destId="{CAFC3F58-DF84-480A-870E-F53679611C1B}" srcOrd="0" destOrd="0" presId="urn:microsoft.com/office/officeart/2005/8/layout/list1"/>
    <dgm:cxn modelId="{06629B30-719E-4677-83C4-0061B1436B84}" type="presParOf" srcId="{CAFC3F58-DF84-480A-870E-F53679611C1B}" destId="{DC596BBA-2F40-4C42-9A4E-BE718A7A0765}" srcOrd="0" destOrd="0" presId="urn:microsoft.com/office/officeart/2005/8/layout/list1"/>
    <dgm:cxn modelId="{B73C166E-B8D2-4FCA-840A-5F556C15F288}" type="presParOf" srcId="{DC596BBA-2F40-4C42-9A4E-BE718A7A0765}" destId="{8DD545B6-FA66-4629-8375-FF5AF0546A25}" srcOrd="0" destOrd="0" presId="urn:microsoft.com/office/officeart/2005/8/layout/list1"/>
    <dgm:cxn modelId="{9B1B0DA6-FF96-4ACF-8471-2B37E85C2284}" type="presParOf" srcId="{DC596BBA-2F40-4C42-9A4E-BE718A7A0765}" destId="{42668AF4-BD73-40AE-9278-627007EEF016}" srcOrd="1" destOrd="0" presId="urn:microsoft.com/office/officeart/2005/8/layout/list1"/>
    <dgm:cxn modelId="{E66F7EC0-2C45-4003-9EE6-65D97263E010}" type="presParOf" srcId="{CAFC3F58-DF84-480A-870E-F53679611C1B}" destId="{6A364056-A62E-4106-8F48-6DEA2465F044}" srcOrd="1" destOrd="0" presId="urn:microsoft.com/office/officeart/2005/8/layout/list1"/>
    <dgm:cxn modelId="{ABBCC1C4-EE76-4162-8E2D-9A9C52506B16}"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Conclusion</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EFFC1019-7813-44C9-A389-CC064976DA46}" type="presOf" srcId="{7F3407EA-72F2-49BC-BB28-C23F3CE26705}" destId="{8DD545B6-FA66-4629-8375-FF5AF0546A25}"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B435B2C4-9D79-4E55-8384-05B50A70A09F}" type="presOf" srcId="{9C9D1E87-418C-4CCB-94E5-A4848EB1CC9F}" destId="{CAFC3F58-DF84-480A-870E-F53679611C1B}" srcOrd="0" destOrd="0" presId="urn:microsoft.com/office/officeart/2005/8/layout/list1"/>
    <dgm:cxn modelId="{3C408BE7-A720-4F4E-85E6-688B85BAD376}" type="presOf" srcId="{7F3407EA-72F2-49BC-BB28-C23F3CE26705}" destId="{42668AF4-BD73-40AE-9278-627007EEF016}" srcOrd="1" destOrd="0" presId="urn:microsoft.com/office/officeart/2005/8/layout/list1"/>
    <dgm:cxn modelId="{49F0B3BD-3687-4BC9-9DE1-ADD516EC3997}" type="presParOf" srcId="{CAFC3F58-DF84-480A-870E-F53679611C1B}" destId="{DC596BBA-2F40-4C42-9A4E-BE718A7A0765}" srcOrd="0" destOrd="0" presId="urn:microsoft.com/office/officeart/2005/8/layout/list1"/>
    <dgm:cxn modelId="{5C683AD5-8104-42BB-A148-E6D951D38BBD}" type="presParOf" srcId="{DC596BBA-2F40-4C42-9A4E-BE718A7A0765}" destId="{8DD545B6-FA66-4629-8375-FF5AF0546A25}" srcOrd="0" destOrd="0" presId="urn:microsoft.com/office/officeart/2005/8/layout/list1"/>
    <dgm:cxn modelId="{AE03B32B-C411-42B3-A2C5-0CA5C5669114}" type="presParOf" srcId="{DC596BBA-2F40-4C42-9A4E-BE718A7A0765}" destId="{42668AF4-BD73-40AE-9278-627007EEF016}" srcOrd="1" destOrd="0" presId="urn:microsoft.com/office/officeart/2005/8/layout/list1"/>
    <dgm:cxn modelId="{CE10D100-F0ED-47B9-87C4-E0111A9DB077}" type="presParOf" srcId="{CAFC3F58-DF84-480A-870E-F53679611C1B}" destId="{6A364056-A62E-4106-8F48-6DEA2465F044}" srcOrd="1" destOrd="0" presId="urn:microsoft.com/office/officeart/2005/8/layout/list1"/>
    <dgm:cxn modelId="{8283F636-DF29-4605-97CF-10477A57B0C8}"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cs typeface="Mangal" panose="02040503050203030202" pitchFamily="18" charset="0"/>
            </a:rPr>
            <a:t>Conclusion continued</a:t>
          </a:r>
          <a:endParaRPr lang="en-NZ" sz="3200" b="1" dirty="0">
            <a:latin typeface="Malgun Gothic" panose="020B0503020000020004" pitchFamily="34" charset="-127"/>
            <a:ea typeface="Malgun Gothic" panose="020B0503020000020004" pitchFamily="34" charset="-127"/>
            <a:cs typeface="Mangal" panose="02040503050203030202" pitchFamily="18" charset="0"/>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EC8F336F-2E6E-4A8A-9752-EB31435D1A4E}" type="presOf" srcId="{7F3407EA-72F2-49BC-BB28-C23F3CE26705}" destId="{8DD545B6-FA66-4629-8375-FF5AF0546A25}" srcOrd="0" destOrd="0" presId="urn:microsoft.com/office/officeart/2005/8/layout/list1"/>
    <dgm:cxn modelId="{E464DDEE-97FB-4C7C-B94C-BF04DFD3DD57}" type="presOf" srcId="{7F3407EA-72F2-49BC-BB28-C23F3CE26705}" destId="{42668AF4-BD73-40AE-9278-627007EEF016}" srcOrd="1" destOrd="0" presId="urn:microsoft.com/office/officeart/2005/8/layout/list1"/>
    <dgm:cxn modelId="{FA3DFAF1-2FCD-43AA-A08C-18EF56C59380}" type="presOf" srcId="{9C9D1E87-418C-4CCB-94E5-A4848EB1CC9F}" destId="{CAFC3F58-DF84-480A-870E-F53679611C1B}" srcOrd="0" destOrd="0" presId="urn:microsoft.com/office/officeart/2005/8/layout/list1"/>
    <dgm:cxn modelId="{4D041D58-DC23-4FA6-BE3D-863C95E0F2E2}" type="presParOf" srcId="{CAFC3F58-DF84-480A-870E-F53679611C1B}" destId="{DC596BBA-2F40-4C42-9A4E-BE718A7A0765}" srcOrd="0" destOrd="0" presId="urn:microsoft.com/office/officeart/2005/8/layout/list1"/>
    <dgm:cxn modelId="{06930B7A-4279-44B0-984D-BBFD2025507F}" type="presParOf" srcId="{DC596BBA-2F40-4C42-9A4E-BE718A7A0765}" destId="{8DD545B6-FA66-4629-8375-FF5AF0546A25}" srcOrd="0" destOrd="0" presId="urn:microsoft.com/office/officeart/2005/8/layout/list1"/>
    <dgm:cxn modelId="{382F0923-C193-486A-BC16-68B65003CDF6}" type="presParOf" srcId="{DC596BBA-2F40-4C42-9A4E-BE718A7A0765}" destId="{42668AF4-BD73-40AE-9278-627007EEF016}" srcOrd="1" destOrd="0" presId="urn:microsoft.com/office/officeart/2005/8/layout/list1"/>
    <dgm:cxn modelId="{3478983B-8E03-4C16-9D7D-A873267C5C5E}" type="presParOf" srcId="{CAFC3F58-DF84-480A-870E-F53679611C1B}" destId="{6A364056-A62E-4106-8F48-6DEA2465F044}" srcOrd="1" destOrd="0" presId="urn:microsoft.com/office/officeart/2005/8/layout/list1"/>
    <dgm:cxn modelId="{CDC8F283-AB6B-4B29-97BD-488AB1C49FF0}"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FDB945"/>
        </a:solidFill>
      </dgm:spPr>
      <dgm:t>
        <a:bodyPr/>
        <a:lstStyle/>
        <a:p>
          <a:r>
            <a:rPr lang="en-US" sz="3600" b="1" dirty="0">
              <a:latin typeface="Malgun Gothic" panose="020B0503020000020004" pitchFamily="34" charset="-127"/>
              <a:ea typeface="Malgun Gothic" panose="020B0503020000020004" pitchFamily="34" charset="-127"/>
            </a:rPr>
            <a:t>Any questions ?</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FDB945"/>
          </a:solidFill>
        </a:ln>
      </dgm:spPr>
    </dgm:pt>
  </dgm:ptLst>
  <dgm:cxnLst>
    <dgm:cxn modelId="{A5250E3D-1AE6-434A-BDC9-A3BA704EBD80}" type="presOf" srcId="{7F3407EA-72F2-49BC-BB28-C23F3CE26705}" destId="{42668AF4-BD73-40AE-9278-627007EEF016}" srcOrd="1"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6EF7996F-6383-4B6B-869B-A11C9A2D3132}" type="presOf" srcId="{7F3407EA-72F2-49BC-BB28-C23F3CE26705}" destId="{8DD545B6-FA66-4629-8375-FF5AF0546A25}" srcOrd="0" destOrd="0" presId="urn:microsoft.com/office/officeart/2005/8/layout/list1"/>
    <dgm:cxn modelId="{F452808A-5AEC-4A3F-8E13-86E709241D71}" type="presOf" srcId="{9C9D1E87-418C-4CCB-94E5-A4848EB1CC9F}" destId="{CAFC3F58-DF84-480A-870E-F53679611C1B}" srcOrd="0" destOrd="0" presId="urn:microsoft.com/office/officeart/2005/8/layout/list1"/>
    <dgm:cxn modelId="{161A0B47-B300-4AF3-9D3B-D89D795C7F59}" type="presParOf" srcId="{CAFC3F58-DF84-480A-870E-F53679611C1B}" destId="{DC596BBA-2F40-4C42-9A4E-BE718A7A0765}" srcOrd="0" destOrd="0" presId="urn:microsoft.com/office/officeart/2005/8/layout/list1"/>
    <dgm:cxn modelId="{11771347-26D7-457A-9BC0-1C54EC68AD5C}" type="presParOf" srcId="{DC596BBA-2F40-4C42-9A4E-BE718A7A0765}" destId="{8DD545B6-FA66-4629-8375-FF5AF0546A25}" srcOrd="0" destOrd="0" presId="urn:microsoft.com/office/officeart/2005/8/layout/list1"/>
    <dgm:cxn modelId="{7BCC5FB6-EF79-47A7-8640-11C2ED527B1A}" type="presParOf" srcId="{DC596BBA-2F40-4C42-9A4E-BE718A7A0765}" destId="{42668AF4-BD73-40AE-9278-627007EEF016}" srcOrd="1" destOrd="0" presId="urn:microsoft.com/office/officeart/2005/8/layout/list1"/>
    <dgm:cxn modelId="{3CD767E4-A265-43C4-BAA1-EC8ABA57A878}" type="presParOf" srcId="{CAFC3F58-DF84-480A-870E-F53679611C1B}" destId="{6A364056-A62E-4106-8F48-6DEA2465F044}" srcOrd="1" destOrd="0" presId="urn:microsoft.com/office/officeart/2005/8/layout/list1"/>
    <dgm:cxn modelId="{B0899044-481F-441E-AB62-4053B98319CC}" type="presParOf" srcId="{CAFC3F58-DF84-480A-870E-F53679611C1B}" destId="{A6D790A7-81ED-4E79-9A10-A7BAD4FBE842}" srcOrd="2"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Strategic planning for whom?</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EB750047-ACCE-41BE-8704-19B3C480A509}" srcId="{9C9D1E87-418C-4CCB-94E5-A4848EB1CC9F}" destId="{7F3407EA-72F2-49BC-BB28-C23F3CE26705}" srcOrd="0" destOrd="0" parTransId="{274A59B1-E40E-4CBE-A2B2-A2C592AF54CC}" sibTransId="{41B06C0E-4025-46E7-8893-75288511BA19}"/>
    <dgm:cxn modelId="{88CC566B-7D8B-47F3-9496-0C7A619C0558}" type="presOf" srcId="{7F3407EA-72F2-49BC-BB28-C23F3CE26705}" destId="{8DD545B6-FA66-4629-8375-FF5AF0546A25}" srcOrd="0" destOrd="0" presId="urn:microsoft.com/office/officeart/2005/8/layout/list1"/>
    <dgm:cxn modelId="{5A2A1857-4902-413E-BA4D-DD132C52335A}" type="presOf" srcId="{9C9D1E87-418C-4CCB-94E5-A4848EB1CC9F}" destId="{CAFC3F58-DF84-480A-870E-F53679611C1B}" srcOrd="0" destOrd="0" presId="urn:microsoft.com/office/officeart/2005/8/layout/list1"/>
    <dgm:cxn modelId="{7C12A989-B649-4CC6-995B-A888167A3BE7}" type="presOf" srcId="{7F3407EA-72F2-49BC-BB28-C23F3CE26705}" destId="{42668AF4-BD73-40AE-9278-627007EEF016}" srcOrd="1" destOrd="0" presId="urn:microsoft.com/office/officeart/2005/8/layout/list1"/>
    <dgm:cxn modelId="{D24756FB-A98F-4505-9122-8A5976CD3265}" type="presParOf" srcId="{CAFC3F58-DF84-480A-870E-F53679611C1B}" destId="{DC596BBA-2F40-4C42-9A4E-BE718A7A0765}" srcOrd="0" destOrd="0" presId="urn:microsoft.com/office/officeart/2005/8/layout/list1"/>
    <dgm:cxn modelId="{1F04D9F4-8553-4677-AB3C-E71BB9B5AEB8}" type="presParOf" srcId="{DC596BBA-2F40-4C42-9A4E-BE718A7A0765}" destId="{8DD545B6-FA66-4629-8375-FF5AF0546A25}" srcOrd="0" destOrd="0" presId="urn:microsoft.com/office/officeart/2005/8/layout/list1"/>
    <dgm:cxn modelId="{5093C542-A30E-40A6-80E8-80B49C024F23}" type="presParOf" srcId="{DC596BBA-2F40-4C42-9A4E-BE718A7A0765}" destId="{42668AF4-BD73-40AE-9278-627007EEF016}" srcOrd="1" destOrd="0" presId="urn:microsoft.com/office/officeart/2005/8/layout/list1"/>
    <dgm:cxn modelId="{22DF7D63-AC0B-4005-B87B-E4772614BC16}" type="presParOf" srcId="{CAFC3F58-DF84-480A-870E-F53679611C1B}" destId="{6A364056-A62E-4106-8F48-6DEA2465F044}" srcOrd="1" destOrd="0" presId="urn:microsoft.com/office/officeart/2005/8/layout/list1"/>
    <dgm:cxn modelId="{052924D6-0091-42E6-98D2-658BADB49690}"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FDB945"/>
        </a:solidFill>
      </dgm:spPr>
      <dgm:t>
        <a:bodyPr/>
        <a:lstStyle/>
        <a:p>
          <a:r>
            <a:rPr lang="en-US" sz="3600" b="1" dirty="0">
              <a:latin typeface="Malgun Gothic" panose="020B0503020000020004" pitchFamily="34" charset="-127"/>
              <a:ea typeface="Malgun Gothic" panose="020B0503020000020004" pitchFamily="34" charset="-127"/>
            </a:rPr>
            <a:t>Process: The LGA</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FDB945"/>
          </a:solidFill>
        </a:ln>
      </dgm:spPr>
    </dgm:pt>
  </dgm:ptLst>
  <dgm:cxnLst>
    <dgm:cxn modelId="{68E7A409-CC46-4B45-B9C0-51C9B41B6E32}" type="presOf" srcId="{9C9D1E87-418C-4CCB-94E5-A4848EB1CC9F}" destId="{CAFC3F58-DF84-480A-870E-F53679611C1B}" srcOrd="0" destOrd="0" presId="urn:microsoft.com/office/officeart/2005/8/layout/list1"/>
    <dgm:cxn modelId="{9EC29E0C-05E7-46B1-9121-33A0535DE652}" type="presOf" srcId="{7F3407EA-72F2-49BC-BB28-C23F3CE26705}" destId="{8DD545B6-FA66-4629-8375-FF5AF0546A25}" srcOrd="0" destOrd="0" presId="urn:microsoft.com/office/officeart/2005/8/layout/list1"/>
    <dgm:cxn modelId="{21CF6128-8673-49E0-8606-22F83A62EAE0}" type="presOf" srcId="{7F3407EA-72F2-49BC-BB28-C23F3CE26705}" destId="{42668AF4-BD73-40AE-9278-627007EEF016}" srcOrd="1"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3F63EDA0-BA1D-4B46-BAE8-CCE5BFE8981F}" type="presParOf" srcId="{CAFC3F58-DF84-480A-870E-F53679611C1B}" destId="{DC596BBA-2F40-4C42-9A4E-BE718A7A0765}" srcOrd="0" destOrd="0" presId="urn:microsoft.com/office/officeart/2005/8/layout/list1"/>
    <dgm:cxn modelId="{50CEAB2C-F83D-4F35-B2D6-805B3CC58742}" type="presParOf" srcId="{DC596BBA-2F40-4C42-9A4E-BE718A7A0765}" destId="{8DD545B6-FA66-4629-8375-FF5AF0546A25}" srcOrd="0" destOrd="0" presId="urn:microsoft.com/office/officeart/2005/8/layout/list1"/>
    <dgm:cxn modelId="{5756E84D-4D7B-4B11-845B-E4180A26CD64}" type="presParOf" srcId="{DC596BBA-2F40-4C42-9A4E-BE718A7A0765}" destId="{42668AF4-BD73-40AE-9278-627007EEF016}" srcOrd="1" destOrd="0" presId="urn:microsoft.com/office/officeart/2005/8/layout/list1"/>
    <dgm:cxn modelId="{5A4EC2A9-0F46-4E30-BAAC-D8E747138DEF}" type="presParOf" srcId="{CAFC3F58-DF84-480A-870E-F53679611C1B}" destId="{6A364056-A62E-4106-8F48-6DEA2465F044}" srcOrd="1" destOrd="0" presId="urn:microsoft.com/office/officeart/2005/8/layout/list1"/>
    <dgm:cxn modelId="{93DAACF5-7829-4C6E-B6BB-3503A49EF8F0}" type="presParOf" srcId="{CAFC3F58-DF84-480A-870E-F53679611C1B}" destId="{A6D790A7-81ED-4E79-9A10-A7BAD4FBE842}" srcOrd="2"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Process: Strategic planning</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932A4F29-A270-4CBF-B17D-9FB3FCA885CF}" type="presOf" srcId="{9C9D1E87-418C-4CCB-94E5-A4848EB1CC9F}" destId="{CAFC3F58-DF84-480A-870E-F53679611C1B}"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09F77481-AEAE-434B-8F42-A0CC80BE6F61}" type="presOf" srcId="{7F3407EA-72F2-49BC-BB28-C23F3CE26705}" destId="{8DD545B6-FA66-4629-8375-FF5AF0546A25}" srcOrd="0" destOrd="0" presId="urn:microsoft.com/office/officeart/2005/8/layout/list1"/>
    <dgm:cxn modelId="{FCF9B7EA-47F6-4C4E-811C-44B7BBD4686B}" type="presOf" srcId="{7F3407EA-72F2-49BC-BB28-C23F3CE26705}" destId="{42668AF4-BD73-40AE-9278-627007EEF016}" srcOrd="1" destOrd="0" presId="urn:microsoft.com/office/officeart/2005/8/layout/list1"/>
    <dgm:cxn modelId="{1E6B766F-48D1-4A3A-9027-EA583B5C561E}" type="presParOf" srcId="{CAFC3F58-DF84-480A-870E-F53679611C1B}" destId="{DC596BBA-2F40-4C42-9A4E-BE718A7A0765}" srcOrd="0" destOrd="0" presId="urn:microsoft.com/office/officeart/2005/8/layout/list1"/>
    <dgm:cxn modelId="{E2E79143-FBA7-4E62-8B60-9337474112C4}" type="presParOf" srcId="{DC596BBA-2F40-4C42-9A4E-BE718A7A0765}" destId="{8DD545B6-FA66-4629-8375-FF5AF0546A25}" srcOrd="0" destOrd="0" presId="urn:microsoft.com/office/officeart/2005/8/layout/list1"/>
    <dgm:cxn modelId="{3CAE3AF6-DCBE-460C-814D-6961847FBABF}" type="presParOf" srcId="{DC596BBA-2F40-4C42-9A4E-BE718A7A0765}" destId="{42668AF4-BD73-40AE-9278-627007EEF016}" srcOrd="1" destOrd="0" presId="urn:microsoft.com/office/officeart/2005/8/layout/list1"/>
    <dgm:cxn modelId="{9537E333-8E95-4A10-BA12-954D329E2924}" type="presParOf" srcId="{CAFC3F58-DF84-480A-870E-F53679611C1B}" destId="{6A364056-A62E-4106-8F48-6DEA2465F044}" srcOrd="1" destOrd="0" presId="urn:microsoft.com/office/officeart/2005/8/layout/list1"/>
    <dgm:cxn modelId="{39396D92-A94D-4D3B-B011-A880E19B09F3}"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B4224C"/>
        </a:solidFill>
      </dgm:spPr>
      <dgm:t>
        <a:bodyPr/>
        <a:lstStyle/>
        <a:p>
          <a:r>
            <a:rPr lang="en-US" sz="3600" b="1" dirty="0">
              <a:latin typeface="Malgun Gothic" panose="020B0503020000020004" pitchFamily="34" charset="-127"/>
              <a:ea typeface="Malgun Gothic" panose="020B0503020000020004" pitchFamily="34" charset="-127"/>
            </a:rPr>
            <a:t>Strategic planning continued</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7585">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B4224C"/>
          </a:solidFill>
        </a:ln>
      </dgm:spPr>
    </dgm:pt>
  </dgm:ptLst>
  <dgm:cxnLst>
    <dgm:cxn modelId="{180F8742-0CE6-41FB-BEB4-F71B8B0957BA}" type="presOf" srcId="{9C9D1E87-418C-4CCB-94E5-A4848EB1CC9F}" destId="{CAFC3F58-DF84-480A-870E-F53679611C1B}"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D23A2E4D-ED4A-467C-B9A9-F4CB7583D0B4}" type="presOf" srcId="{7F3407EA-72F2-49BC-BB28-C23F3CE26705}" destId="{42668AF4-BD73-40AE-9278-627007EEF016}" srcOrd="1" destOrd="0" presId="urn:microsoft.com/office/officeart/2005/8/layout/list1"/>
    <dgm:cxn modelId="{CAEC3C6D-1028-430B-840F-65AA1A1CA6C9}" type="presOf" srcId="{7F3407EA-72F2-49BC-BB28-C23F3CE26705}" destId="{8DD545B6-FA66-4629-8375-FF5AF0546A25}" srcOrd="0" destOrd="0" presId="urn:microsoft.com/office/officeart/2005/8/layout/list1"/>
    <dgm:cxn modelId="{C9483C2A-1C27-4591-8060-334FC5AA09DC}" type="presParOf" srcId="{CAFC3F58-DF84-480A-870E-F53679611C1B}" destId="{DC596BBA-2F40-4C42-9A4E-BE718A7A0765}" srcOrd="0" destOrd="0" presId="urn:microsoft.com/office/officeart/2005/8/layout/list1"/>
    <dgm:cxn modelId="{C5072B16-F59E-4D47-9CCD-149ACE9E795B}" type="presParOf" srcId="{DC596BBA-2F40-4C42-9A4E-BE718A7A0765}" destId="{8DD545B6-FA66-4629-8375-FF5AF0546A25}" srcOrd="0" destOrd="0" presId="urn:microsoft.com/office/officeart/2005/8/layout/list1"/>
    <dgm:cxn modelId="{35D930BD-630C-4F87-B162-0B8EBF51C9A0}" type="presParOf" srcId="{DC596BBA-2F40-4C42-9A4E-BE718A7A0765}" destId="{42668AF4-BD73-40AE-9278-627007EEF016}" srcOrd="1" destOrd="0" presId="urn:microsoft.com/office/officeart/2005/8/layout/list1"/>
    <dgm:cxn modelId="{AA101CF3-3597-48E3-BF2B-F2B627C34172}" type="presParOf" srcId="{CAFC3F58-DF84-480A-870E-F53679611C1B}" destId="{6A364056-A62E-4106-8F48-6DEA2465F044}" srcOrd="1" destOrd="0" presId="urn:microsoft.com/office/officeart/2005/8/layout/list1"/>
    <dgm:cxn modelId="{213F603D-6398-4296-AEA3-83F0D32D5612}"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1E8436"/>
        </a:solidFill>
      </dgm:spPr>
      <dgm:t>
        <a:bodyPr/>
        <a:lstStyle/>
        <a:p>
          <a:r>
            <a:rPr lang="en-US" sz="3600" b="1" dirty="0">
              <a:latin typeface="Malgun Gothic" panose="020B0503020000020004" pitchFamily="34" charset="-127"/>
              <a:ea typeface="Malgun Gothic" panose="020B0503020000020004" pitchFamily="34" charset="-127"/>
            </a:rPr>
            <a:t>Strategic planning is aspirational</a:t>
          </a:r>
          <a:endParaRPr lang="en-NZ" sz="36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18815" custLinFactNeighborX="-21433" custLinFactNeighborY="-18724">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1E8436"/>
          </a:solidFill>
        </a:ln>
      </dgm:spPr>
    </dgm:pt>
  </dgm:ptLst>
  <dgm:cxnLst>
    <dgm:cxn modelId="{A16C4019-256C-4D9F-B529-B9E647F0BEBB}" type="presOf" srcId="{7F3407EA-72F2-49BC-BB28-C23F3CE26705}" destId="{42668AF4-BD73-40AE-9278-627007EEF016}" srcOrd="1"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985C9AAC-617A-4E32-BA55-01201DF6B8E4}" type="presOf" srcId="{9C9D1E87-418C-4CCB-94E5-A4848EB1CC9F}" destId="{CAFC3F58-DF84-480A-870E-F53679611C1B}" srcOrd="0" destOrd="0" presId="urn:microsoft.com/office/officeart/2005/8/layout/list1"/>
    <dgm:cxn modelId="{7B05D9F1-DF81-48EA-9406-FA4DE5EF9F63}" type="presOf" srcId="{7F3407EA-72F2-49BC-BB28-C23F3CE26705}" destId="{8DD545B6-FA66-4629-8375-FF5AF0546A25}" srcOrd="0" destOrd="0" presId="urn:microsoft.com/office/officeart/2005/8/layout/list1"/>
    <dgm:cxn modelId="{F8DE7257-0BAC-4875-BEB7-70E484A97EC2}" type="presParOf" srcId="{CAFC3F58-DF84-480A-870E-F53679611C1B}" destId="{DC596BBA-2F40-4C42-9A4E-BE718A7A0765}" srcOrd="0" destOrd="0" presId="urn:microsoft.com/office/officeart/2005/8/layout/list1"/>
    <dgm:cxn modelId="{2AE421B0-7884-45F7-8B14-C94C1A0F1C46}" type="presParOf" srcId="{DC596BBA-2F40-4C42-9A4E-BE718A7A0765}" destId="{8DD545B6-FA66-4629-8375-FF5AF0546A25}" srcOrd="0" destOrd="0" presId="urn:microsoft.com/office/officeart/2005/8/layout/list1"/>
    <dgm:cxn modelId="{FF592FF0-5D6B-4DE9-BDA1-FB814E1B2F43}" type="presParOf" srcId="{DC596BBA-2F40-4C42-9A4E-BE718A7A0765}" destId="{42668AF4-BD73-40AE-9278-627007EEF016}" srcOrd="1" destOrd="0" presId="urn:microsoft.com/office/officeart/2005/8/layout/list1"/>
    <dgm:cxn modelId="{CF439D46-2EFD-4ECA-9E9F-113F143C3DDB}" type="presParOf" srcId="{CAFC3F58-DF84-480A-870E-F53679611C1B}" destId="{6A364056-A62E-4106-8F48-6DEA2465F044}" srcOrd="1" destOrd="0" presId="urn:microsoft.com/office/officeart/2005/8/layout/list1"/>
    <dgm:cxn modelId="{D9C391A8-9381-440E-9BD4-FF6E9870CBF8}"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9D1E87-418C-4CCB-94E5-A4848EB1C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7F3407EA-72F2-49BC-BB28-C23F3CE26705}">
      <dgm:prSet phldrT="[Text]" custT="1"/>
      <dgm:spPr>
        <a:solidFill>
          <a:srgbClr val="204D5D"/>
        </a:solidFill>
        <a:ln>
          <a:solidFill>
            <a:srgbClr val="204D5D"/>
          </a:solidFill>
        </a:ln>
      </dgm:spPr>
      <dgm:t>
        <a:bodyPr/>
        <a:lstStyle/>
        <a:p>
          <a:r>
            <a:rPr lang="en-US" sz="3200" b="1" dirty="0">
              <a:latin typeface="Malgun Gothic" panose="020B0503020000020004" pitchFamily="34" charset="-127"/>
              <a:ea typeface="Malgun Gothic" panose="020B0503020000020004" pitchFamily="34" charset="-127"/>
            </a:rPr>
            <a:t>An environment of high uncertainty</a:t>
          </a:r>
          <a:endParaRPr lang="en-NZ" sz="3200" b="1" dirty="0">
            <a:latin typeface="Malgun Gothic" panose="020B0503020000020004" pitchFamily="34" charset="-127"/>
            <a:ea typeface="Malgun Gothic" panose="020B0503020000020004" pitchFamily="34" charset="-127"/>
          </a:endParaRPr>
        </a:p>
      </dgm:t>
    </dgm:pt>
    <dgm:pt modelId="{274A59B1-E40E-4CBE-A2B2-A2C592AF54CC}" type="parTrans" cxnId="{EB750047-ACCE-41BE-8704-19B3C480A509}">
      <dgm:prSet/>
      <dgm:spPr/>
      <dgm:t>
        <a:bodyPr/>
        <a:lstStyle/>
        <a:p>
          <a:endParaRPr lang="en-NZ"/>
        </a:p>
      </dgm:t>
    </dgm:pt>
    <dgm:pt modelId="{41B06C0E-4025-46E7-8893-75288511BA19}" type="sibTrans" cxnId="{EB750047-ACCE-41BE-8704-19B3C480A509}">
      <dgm:prSet/>
      <dgm:spPr/>
      <dgm:t>
        <a:bodyPr/>
        <a:lstStyle/>
        <a:p>
          <a:endParaRPr lang="en-NZ"/>
        </a:p>
      </dgm:t>
    </dgm:pt>
    <dgm:pt modelId="{CAFC3F58-DF84-480A-870E-F53679611C1B}" type="pres">
      <dgm:prSet presAssocID="{9C9D1E87-418C-4CCB-94E5-A4848EB1CC9F}" presName="linear" presStyleCnt="0">
        <dgm:presLayoutVars>
          <dgm:dir/>
          <dgm:animLvl val="lvl"/>
          <dgm:resizeHandles val="exact"/>
        </dgm:presLayoutVars>
      </dgm:prSet>
      <dgm:spPr/>
    </dgm:pt>
    <dgm:pt modelId="{DC596BBA-2F40-4C42-9A4E-BE718A7A0765}" type="pres">
      <dgm:prSet presAssocID="{7F3407EA-72F2-49BC-BB28-C23F3CE26705}" presName="parentLin" presStyleCnt="0"/>
      <dgm:spPr/>
    </dgm:pt>
    <dgm:pt modelId="{8DD545B6-FA66-4629-8375-FF5AF0546A25}" type="pres">
      <dgm:prSet presAssocID="{7F3407EA-72F2-49BC-BB28-C23F3CE26705}" presName="parentLeftMargin" presStyleLbl="node1" presStyleIdx="0" presStyleCnt="1"/>
      <dgm:spPr/>
    </dgm:pt>
    <dgm:pt modelId="{42668AF4-BD73-40AE-9278-627007EEF016}" type="pres">
      <dgm:prSet presAssocID="{7F3407EA-72F2-49BC-BB28-C23F3CE26705}" presName="parentText" presStyleLbl="node1" presStyleIdx="0" presStyleCnt="1" custScaleX="123270">
        <dgm:presLayoutVars>
          <dgm:chMax val="0"/>
          <dgm:bulletEnabled val="1"/>
        </dgm:presLayoutVars>
      </dgm:prSet>
      <dgm:spPr/>
    </dgm:pt>
    <dgm:pt modelId="{6A364056-A62E-4106-8F48-6DEA2465F044}" type="pres">
      <dgm:prSet presAssocID="{7F3407EA-72F2-49BC-BB28-C23F3CE26705}" presName="negativeSpace" presStyleCnt="0"/>
      <dgm:spPr/>
    </dgm:pt>
    <dgm:pt modelId="{A6D790A7-81ED-4E79-9A10-A7BAD4FBE842}" type="pres">
      <dgm:prSet presAssocID="{7F3407EA-72F2-49BC-BB28-C23F3CE26705}" presName="childText" presStyleLbl="conFgAcc1" presStyleIdx="0" presStyleCnt="1">
        <dgm:presLayoutVars>
          <dgm:bulletEnabled val="1"/>
        </dgm:presLayoutVars>
      </dgm:prSet>
      <dgm:spPr>
        <a:ln>
          <a:solidFill>
            <a:srgbClr val="204D5D"/>
          </a:solidFill>
        </a:ln>
      </dgm:spPr>
    </dgm:pt>
  </dgm:ptLst>
  <dgm:cxnLst>
    <dgm:cxn modelId="{0F11E829-1D1C-4652-BA9A-50B66C38C98F}" type="presOf" srcId="{9C9D1E87-418C-4CCB-94E5-A4848EB1CC9F}" destId="{CAFC3F58-DF84-480A-870E-F53679611C1B}" srcOrd="0" destOrd="0" presId="urn:microsoft.com/office/officeart/2005/8/layout/list1"/>
    <dgm:cxn modelId="{EB750047-ACCE-41BE-8704-19B3C480A509}" srcId="{9C9D1E87-418C-4CCB-94E5-A4848EB1CC9F}" destId="{7F3407EA-72F2-49BC-BB28-C23F3CE26705}" srcOrd="0" destOrd="0" parTransId="{274A59B1-E40E-4CBE-A2B2-A2C592AF54CC}" sibTransId="{41B06C0E-4025-46E7-8893-75288511BA19}"/>
    <dgm:cxn modelId="{DBF108D7-0401-4D27-B428-45A42FDBD90F}" type="presOf" srcId="{7F3407EA-72F2-49BC-BB28-C23F3CE26705}" destId="{8DD545B6-FA66-4629-8375-FF5AF0546A25}" srcOrd="0" destOrd="0" presId="urn:microsoft.com/office/officeart/2005/8/layout/list1"/>
    <dgm:cxn modelId="{24FF7EF4-D973-4101-BC28-3DE02F8F0B7A}" type="presOf" srcId="{7F3407EA-72F2-49BC-BB28-C23F3CE26705}" destId="{42668AF4-BD73-40AE-9278-627007EEF016}" srcOrd="1" destOrd="0" presId="urn:microsoft.com/office/officeart/2005/8/layout/list1"/>
    <dgm:cxn modelId="{221EE534-BA7D-4891-8422-597DFCBB9DE2}" type="presParOf" srcId="{CAFC3F58-DF84-480A-870E-F53679611C1B}" destId="{DC596BBA-2F40-4C42-9A4E-BE718A7A0765}" srcOrd="0" destOrd="0" presId="urn:microsoft.com/office/officeart/2005/8/layout/list1"/>
    <dgm:cxn modelId="{7ACAA178-7866-4C13-AC63-2F2F57BD55E3}" type="presParOf" srcId="{DC596BBA-2F40-4C42-9A4E-BE718A7A0765}" destId="{8DD545B6-FA66-4629-8375-FF5AF0546A25}" srcOrd="0" destOrd="0" presId="urn:microsoft.com/office/officeart/2005/8/layout/list1"/>
    <dgm:cxn modelId="{D69EACDE-4E5F-4DA6-AA65-87C6D6D8D6A5}" type="presParOf" srcId="{DC596BBA-2F40-4C42-9A4E-BE718A7A0765}" destId="{42668AF4-BD73-40AE-9278-627007EEF016}" srcOrd="1" destOrd="0" presId="urn:microsoft.com/office/officeart/2005/8/layout/list1"/>
    <dgm:cxn modelId="{E5C16219-6E12-4203-870A-CDE3284F21F0}" type="presParOf" srcId="{CAFC3F58-DF84-480A-870E-F53679611C1B}" destId="{6A364056-A62E-4106-8F48-6DEA2465F044}" srcOrd="1" destOrd="0" presId="urn:microsoft.com/office/officeart/2005/8/layout/list1"/>
    <dgm:cxn modelId="{7EB4520D-3C90-42F9-ABB0-382D358FFAE3}" type="presParOf" srcId="{CAFC3F58-DF84-480A-870E-F53679611C1B}" destId="{A6D790A7-81ED-4E79-9A10-A7BAD4FBE84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Stardust brings a new dynamic</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568552"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An environment of high uncertainty</a:t>
          </a:r>
          <a:endParaRPr lang="en-NZ" sz="3200" b="1" kern="1200" dirty="0">
            <a:latin typeface="Malgun Gothic" panose="020B0503020000020004" pitchFamily="34" charset="-127"/>
            <a:ea typeface="Malgun Gothic" panose="020B0503020000020004" pitchFamily="34" charset="-127"/>
          </a:endParaRPr>
        </a:p>
      </dsp:txBody>
      <dsp:txXfrm>
        <a:off x="599120" y="56058"/>
        <a:ext cx="9479208" cy="8257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FDB945"/>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FDB9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The Strategic Council</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FDB945"/>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FDB9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Strategic Council continued</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423476"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Hutt City Council: A case study</a:t>
          </a:r>
          <a:endParaRPr lang="en-NZ" sz="3600" b="1" kern="1200" dirty="0">
            <a:latin typeface="Malgun Gothic" panose="020B0503020000020004" pitchFamily="34" charset="-127"/>
            <a:ea typeface="Malgun Gothic" panose="020B0503020000020004" pitchFamily="34" charset="-127"/>
          </a:endParaRPr>
        </a:p>
      </dsp:txBody>
      <dsp:txXfrm>
        <a:off x="599120" y="56058"/>
        <a:ext cx="9334132" cy="8257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423476"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Hutt City Council continued</a:t>
          </a:r>
          <a:endParaRPr lang="en-NZ" sz="3600" b="1" kern="1200" dirty="0">
            <a:latin typeface="Malgun Gothic" panose="020B0503020000020004" pitchFamily="34" charset="-127"/>
            <a:ea typeface="Malgun Gothic" panose="020B0503020000020004" pitchFamily="34" charset="-127"/>
          </a:endParaRPr>
        </a:p>
      </dsp:txBody>
      <dsp:txXfrm>
        <a:off x="599120" y="56058"/>
        <a:ext cx="9334132" cy="8257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423476"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Hutt City Council continued</a:t>
          </a:r>
          <a:endParaRPr lang="en-NZ" sz="3600" b="1" kern="1200" dirty="0">
            <a:latin typeface="Malgun Gothic" panose="020B0503020000020004" pitchFamily="34" charset="-127"/>
            <a:ea typeface="Malgun Gothic" panose="020B0503020000020004" pitchFamily="34" charset="-127"/>
          </a:endParaRPr>
        </a:p>
      </dsp:txBody>
      <dsp:txXfrm>
        <a:off x="599120" y="56058"/>
        <a:ext cx="9334132" cy="8257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1E8436"/>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1E84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Hutt City: The context</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Hutt City: The game changer</a:t>
          </a:r>
          <a:endParaRPr lang="en-NZ" sz="32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Hutt City: The game changer</a:t>
          </a:r>
          <a:endParaRPr lang="en-NZ" sz="32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FDB945"/>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FDB9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Hutt City: The stadium</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Stardust brings a new dynamic</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FDB945"/>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FDB9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Hutt City: The library</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Why the North East focus?</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North East focus continued</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North East focus continued</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1E8436"/>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712232" cy="915120"/>
        </a:xfrm>
        <a:prstGeom prst="roundRect">
          <a:avLst/>
        </a:prstGeom>
        <a:solidFill>
          <a:srgbClr val="1E84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Fast forward: Walter Nash </a:t>
          </a:r>
          <a:r>
            <a:rPr lang="en-US" sz="3600" b="1" kern="1200" dirty="0" err="1">
              <a:latin typeface="Malgun Gothic" panose="020B0503020000020004" pitchFamily="34" charset="-127"/>
              <a:ea typeface="Malgun Gothic" panose="020B0503020000020004" pitchFamily="34" charset="-127"/>
            </a:rPr>
            <a:t>centre</a:t>
          </a:r>
          <a:endParaRPr lang="en-NZ" sz="3600" b="1" kern="1200" dirty="0">
            <a:latin typeface="Malgun Gothic" panose="020B0503020000020004" pitchFamily="34" charset="-127"/>
            <a:ea typeface="Malgun Gothic" panose="020B0503020000020004" pitchFamily="34" charset="-127"/>
          </a:endParaRPr>
        </a:p>
      </dsp:txBody>
      <dsp:txXfrm>
        <a:off x="599120" y="56058"/>
        <a:ext cx="9622888" cy="8257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The rediscovery of community</a:t>
          </a:r>
          <a:endParaRPr lang="en-NZ" sz="32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The rediscovery of community</a:t>
          </a:r>
          <a:endParaRPr lang="en-NZ" sz="32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Councils at a cross roads</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1E8436"/>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1E84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ontserrat" pitchFamily="50" charset="0"/>
            </a:rPr>
            <a:t>The ‘well-being’ Council</a:t>
          </a:r>
          <a:endParaRPr lang="en-NZ" sz="3600" b="1" kern="1200" dirty="0">
            <a:latin typeface="Montserrat" pitchFamily="50" charset="0"/>
          </a:endParaRPr>
        </a:p>
      </dsp:txBody>
      <dsp:txXfrm>
        <a:off x="599120" y="56058"/>
        <a:ext cx="9037923" cy="82577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1E8436"/>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1E84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The ‘well-being’ Council</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1E8436"/>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1E84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Strategic planning</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Conclusion</a:t>
          </a:r>
          <a:endParaRPr lang="en-NZ" sz="32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cs typeface="Mangal" panose="02040503050203030202" pitchFamily="18" charset="0"/>
            </a:rPr>
            <a:t>Conclusion continued</a:t>
          </a:r>
          <a:endParaRPr lang="en-NZ" sz="3200" b="1" kern="1200" dirty="0">
            <a:latin typeface="Malgun Gothic" panose="020B0503020000020004" pitchFamily="34" charset="-127"/>
            <a:ea typeface="Malgun Gothic" panose="020B0503020000020004" pitchFamily="34" charset="-127"/>
            <a:cs typeface="Mangal" panose="02040503050203030202" pitchFamily="18" charset="0"/>
          </a:endParaRPr>
        </a:p>
      </dsp:txBody>
      <dsp:txXfrm>
        <a:off x="599120" y="56058"/>
        <a:ext cx="9037923" cy="82577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FDB945"/>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FDB9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Any questions ?</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Strategic planning for whom?</a:t>
          </a:r>
          <a:endParaRPr lang="en-NZ" sz="32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FDB945"/>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FDB9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Process: The LGA</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Process: Strategic planning</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B4224C"/>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127267" cy="915120"/>
        </a:xfrm>
        <a:prstGeom prst="roundRect">
          <a:avLst/>
        </a:prstGeom>
        <a:solidFill>
          <a:srgbClr val="B42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Strategic planning continued</a:t>
          </a:r>
          <a:endParaRPr lang="en-NZ" sz="3600" b="1" kern="1200" dirty="0">
            <a:latin typeface="Malgun Gothic" panose="020B0503020000020004" pitchFamily="34" charset="-127"/>
            <a:ea typeface="Malgun Gothic" panose="020B0503020000020004" pitchFamily="34" charset="-127"/>
          </a:endParaRPr>
        </a:p>
      </dsp:txBody>
      <dsp:txXfrm>
        <a:off x="599120" y="56058"/>
        <a:ext cx="9037923"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1E8436"/>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435613" y="0"/>
          <a:ext cx="9222743" cy="915120"/>
        </a:xfrm>
        <a:prstGeom prst="roundRect">
          <a:avLst/>
        </a:prstGeom>
        <a:solidFill>
          <a:srgbClr val="1E84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Malgun Gothic" panose="020B0503020000020004" pitchFamily="34" charset="-127"/>
              <a:ea typeface="Malgun Gothic" panose="020B0503020000020004" pitchFamily="34" charset="-127"/>
            </a:rPr>
            <a:t>Strategic planning is aspirational</a:t>
          </a:r>
          <a:endParaRPr lang="en-NZ" sz="3600" b="1" kern="1200" dirty="0">
            <a:latin typeface="Malgun Gothic" panose="020B0503020000020004" pitchFamily="34" charset="-127"/>
            <a:ea typeface="Malgun Gothic" panose="020B0503020000020004" pitchFamily="34" charset="-127"/>
          </a:endParaRPr>
        </a:p>
      </dsp:txBody>
      <dsp:txXfrm>
        <a:off x="480285" y="44672"/>
        <a:ext cx="9133399" cy="825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790A7-81ED-4E79-9A10-A7BAD4FBE842}">
      <dsp:nvSpPr>
        <dsp:cNvPr id="0" name=""/>
        <dsp:cNvSpPr/>
      </dsp:nvSpPr>
      <dsp:spPr>
        <a:xfrm>
          <a:off x="0" y="468947"/>
          <a:ext cx="11099800" cy="781200"/>
        </a:xfrm>
        <a:prstGeom prst="rect">
          <a:avLst/>
        </a:prstGeom>
        <a:solidFill>
          <a:schemeClr val="lt1">
            <a:alpha val="90000"/>
            <a:hueOff val="0"/>
            <a:satOff val="0"/>
            <a:lumOff val="0"/>
            <a:alphaOff val="0"/>
          </a:schemeClr>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dsp:style>
    </dsp:sp>
    <dsp:sp modelId="{42668AF4-BD73-40AE-9278-627007EEF016}">
      <dsp:nvSpPr>
        <dsp:cNvPr id="0" name=""/>
        <dsp:cNvSpPr/>
      </dsp:nvSpPr>
      <dsp:spPr>
        <a:xfrm>
          <a:off x="554448" y="11386"/>
          <a:ext cx="9568552" cy="915120"/>
        </a:xfrm>
        <a:prstGeom prst="roundRect">
          <a:avLst/>
        </a:prstGeom>
        <a:solidFill>
          <a:srgbClr val="204D5D"/>
        </a:solidFill>
        <a:ln w="12700" cap="flat" cmpd="sng" algn="ctr">
          <a:solidFill>
            <a:srgbClr val="204D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682" tIns="0" rIns="293682" bIns="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Malgun Gothic" panose="020B0503020000020004" pitchFamily="34" charset="-127"/>
              <a:ea typeface="Malgun Gothic" panose="020B0503020000020004" pitchFamily="34" charset="-127"/>
            </a:rPr>
            <a:t>An environment of high uncertainty</a:t>
          </a:r>
          <a:endParaRPr lang="en-NZ" sz="3200" b="1" kern="1200" dirty="0">
            <a:latin typeface="Malgun Gothic" panose="020B0503020000020004" pitchFamily="34" charset="-127"/>
            <a:ea typeface="Malgun Gothic" panose="020B0503020000020004" pitchFamily="34" charset="-127"/>
          </a:endParaRPr>
        </a:p>
      </dsp:txBody>
      <dsp:txXfrm>
        <a:off x="599120" y="56058"/>
        <a:ext cx="9479208"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8B5CA-4FB8-49D3-B433-004F9E189B6D}" type="datetimeFigureOut">
              <a:rPr lang="en-NZ" smtClean="0"/>
              <a:t>9/03/2018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5DDB8-CAEB-40E0-946A-F5A0AB16BBB7}" type="slidenum">
              <a:rPr lang="en-NZ" smtClean="0"/>
              <a:t>‹#›</a:t>
            </a:fld>
            <a:endParaRPr lang="en-NZ"/>
          </a:p>
        </p:txBody>
      </p:sp>
    </p:spTree>
    <p:extLst>
      <p:ext uri="{BB962C8B-B14F-4D97-AF65-F5344CB8AC3E}">
        <p14:creationId xmlns:p14="http://schemas.microsoft.com/office/powerpoint/2010/main" val="429318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Emphasise not just new thinking about governance but the implications of the two different policy streams around well-being – Treasury with the living standards framework and councils with a renewed role promoting community well-being.</a:t>
            </a:r>
          </a:p>
        </p:txBody>
      </p:sp>
      <p:sp>
        <p:nvSpPr>
          <p:cNvPr id="4" name="Slide Number Placeholder 3"/>
          <p:cNvSpPr>
            <a:spLocks noGrp="1"/>
          </p:cNvSpPr>
          <p:nvPr>
            <p:ph type="sldNum" sz="quarter" idx="10"/>
          </p:nvPr>
        </p:nvSpPr>
        <p:spPr/>
        <p:txBody>
          <a:bodyPr/>
          <a:lstStyle/>
          <a:p>
            <a:fld id="{9045DDB8-CAEB-40E0-946A-F5A0AB16BBB7}" type="slidenum">
              <a:rPr lang="en-NZ" smtClean="0"/>
              <a:t>2</a:t>
            </a:fld>
            <a:endParaRPr lang="en-NZ"/>
          </a:p>
        </p:txBody>
      </p:sp>
    </p:spTree>
    <p:extLst>
      <p:ext uri="{BB962C8B-B14F-4D97-AF65-F5344CB8AC3E}">
        <p14:creationId xmlns:p14="http://schemas.microsoft.com/office/powerpoint/2010/main" val="392953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latin typeface="Montserrat" pitchFamily="50" charset="0"/>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12</a:t>
            </a:fld>
            <a:endParaRPr lang="en-NZ"/>
          </a:p>
        </p:txBody>
      </p:sp>
    </p:spTree>
    <p:extLst>
      <p:ext uri="{BB962C8B-B14F-4D97-AF65-F5344CB8AC3E}">
        <p14:creationId xmlns:p14="http://schemas.microsoft.com/office/powerpoint/2010/main" val="182181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latin typeface="Montserrat" pitchFamily="50" charset="0"/>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13</a:t>
            </a:fld>
            <a:endParaRPr lang="en-NZ"/>
          </a:p>
        </p:txBody>
      </p:sp>
    </p:spTree>
    <p:extLst>
      <p:ext uri="{BB962C8B-B14F-4D97-AF65-F5344CB8AC3E}">
        <p14:creationId xmlns:p14="http://schemas.microsoft.com/office/powerpoint/2010/main" val="182181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17</a:t>
            </a:fld>
            <a:endParaRPr lang="en-NZ"/>
          </a:p>
        </p:txBody>
      </p:sp>
    </p:spTree>
    <p:extLst>
      <p:ext uri="{BB962C8B-B14F-4D97-AF65-F5344CB8AC3E}">
        <p14:creationId xmlns:p14="http://schemas.microsoft.com/office/powerpoint/2010/main" val="86764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18</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19</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latin typeface="Montserrat" pitchFamily="50" charset="0"/>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20</a:t>
            </a:fld>
            <a:endParaRPr lang="en-NZ"/>
          </a:p>
        </p:txBody>
      </p:sp>
    </p:spTree>
    <p:extLst>
      <p:ext uri="{BB962C8B-B14F-4D97-AF65-F5344CB8AC3E}">
        <p14:creationId xmlns:p14="http://schemas.microsoft.com/office/powerpoint/2010/main" val="182181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latin typeface="Montserrat" pitchFamily="50" charset="0"/>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21</a:t>
            </a:fld>
            <a:endParaRPr lang="en-NZ"/>
          </a:p>
        </p:txBody>
      </p:sp>
    </p:spTree>
    <p:extLst>
      <p:ext uri="{BB962C8B-B14F-4D97-AF65-F5344CB8AC3E}">
        <p14:creationId xmlns:p14="http://schemas.microsoft.com/office/powerpoint/2010/main" val="1821814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80000"/>
              </a:lnSpc>
            </a:pPr>
            <a:endParaRPr lang="en-NZ" sz="3600" dirty="0"/>
          </a:p>
        </p:txBody>
      </p:sp>
      <p:sp>
        <p:nvSpPr>
          <p:cNvPr id="4" name="Slide Number Placeholder 3"/>
          <p:cNvSpPr>
            <a:spLocks noGrp="1"/>
          </p:cNvSpPr>
          <p:nvPr>
            <p:ph type="sldNum" sz="quarter" idx="10"/>
          </p:nvPr>
        </p:nvSpPr>
        <p:spPr/>
        <p:txBody>
          <a:bodyPr/>
          <a:lstStyle/>
          <a:p>
            <a:fld id="{9045DDB8-CAEB-40E0-946A-F5A0AB16BBB7}" type="slidenum">
              <a:rPr lang="en-NZ" smtClean="0"/>
              <a:t>24</a:t>
            </a:fld>
            <a:endParaRPr lang="en-NZ"/>
          </a:p>
        </p:txBody>
      </p:sp>
    </p:spTree>
    <p:extLst>
      <p:ext uri="{BB962C8B-B14F-4D97-AF65-F5344CB8AC3E}">
        <p14:creationId xmlns:p14="http://schemas.microsoft.com/office/powerpoint/2010/main" val="3256775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25</a:t>
            </a:fld>
            <a:endParaRPr lang="en-NZ"/>
          </a:p>
        </p:txBody>
      </p:sp>
    </p:spTree>
    <p:extLst>
      <p:ext uri="{BB962C8B-B14F-4D97-AF65-F5344CB8AC3E}">
        <p14:creationId xmlns:p14="http://schemas.microsoft.com/office/powerpoint/2010/main" val="867648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The strategic risk and resilience panel is a central government body hosted by the Department of Prime Minister and cabinet. </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indent="0" algn="l" defTabSz="914400" rtl="0" eaLnBrk="1" fontAlgn="auto" latinLnBrk="0" hangingPunct="1">
              <a:lnSpc>
                <a:spcPct val="100000"/>
              </a:lnSpc>
              <a:spcBef>
                <a:spcPts val="0"/>
              </a:spcBef>
              <a:spcAft>
                <a:spcPts val="0"/>
              </a:spcAft>
              <a:buClrTx/>
              <a:buSzTx/>
              <a:buFontTx/>
              <a:buNone/>
              <a:tabLst/>
              <a:defRPr/>
            </a:pPr>
            <a:r>
              <a:rPr lang="en-NZ" dirty="0"/>
              <a:t>The panel brings together a range of experts drawn from both inside and outside of government with a brief to assist the officials committee for domestic and external security coordination and provide an advisory and critiquing role in relation to strategic national security risks and how they are addressed by the system as a whole</a:t>
            </a:r>
            <a:r>
              <a:rPr lang="en-NZ" sz="1200" b="0" i="0" u="none" strike="noStrike" kern="1200" baseline="0" dirty="0">
                <a:solidFill>
                  <a:schemeClr val="tx1"/>
                </a:solidFill>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fld id="{9045DDB8-CAEB-40E0-946A-F5A0AB16BBB7}" type="slidenum">
              <a:rPr lang="en-NZ" smtClean="0"/>
              <a:t>26</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Emphasise not just new thinking about governance but the implications of the two different policy streams around well-being – Treasury with the living standards framework and councils with a renewed role promoting community well-being.</a:t>
            </a:r>
          </a:p>
        </p:txBody>
      </p:sp>
      <p:sp>
        <p:nvSpPr>
          <p:cNvPr id="4" name="Slide Number Placeholder 3"/>
          <p:cNvSpPr>
            <a:spLocks noGrp="1"/>
          </p:cNvSpPr>
          <p:nvPr>
            <p:ph type="sldNum" sz="quarter" idx="10"/>
          </p:nvPr>
        </p:nvSpPr>
        <p:spPr/>
        <p:txBody>
          <a:bodyPr/>
          <a:lstStyle/>
          <a:p>
            <a:fld id="{9045DDB8-CAEB-40E0-946A-F5A0AB16BBB7}" type="slidenum">
              <a:rPr lang="en-NZ" smtClean="0"/>
              <a:t>3</a:t>
            </a:fld>
            <a:endParaRPr lang="en-NZ"/>
          </a:p>
        </p:txBody>
      </p:sp>
    </p:spTree>
    <p:extLst>
      <p:ext uri="{BB962C8B-B14F-4D97-AF65-F5344CB8AC3E}">
        <p14:creationId xmlns:p14="http://schemas.microsoft.com/office/powerpoint/2010/main" val="3929535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27</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29</a:t>
            </a:fld>
            <a:endParaRPr lang="en-NZ"/>
          </a:p>
        </p:txBody>
      </p:sp>
    </p:spTree>
    <p:extLst>
      <p:ext uri="{BB962C8B-B14F-4D97-AF65-F5344CB8AC3E}">
        <p14:creationId xmlns:p14="http://schemas.microsoft.com/office/powerpoint/2010/main" val="86764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30</a:t>
            </a:fld>
            <a:endParaRPr lang="en-NZ"/>
          </a:p>
        </p:txBody>
      </p:sp>
    </p:spTree>
    <p:extLst>
      <p:ext uri="{BB962C8B-B14F-4D97-AF65-F5344CB8AC3E}">
        <p14:creationId xmlns:p14="http://schemas.microsoft.com/office/powerpoint/2010/main" val="867648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31</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32</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dirty="0">
              <a:latin typeface="Montserrat" pitchFamily="50" charset="0"/>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33</a:t>
            </a:fld>
            <a:endParaRPr lang="en-NZ"/>
          </a:p>
        </p:txBody>
      </p:sp>
    </p:spTree>
    <p:extLst>
      <p:ext uri="{BB962C8B-B14F-4D97-AF65-F5344CB8AC3E}">
        <p14:creationId xmlns:p14="http://schemas.microsoft.com/office/powerpoint/2010/main" val="182181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4</a:t>
            </a:fld>
            <a:endParaRPr lang="en-NZ"/>
          </a:p>
        </p:txBody>
      </p:sp>
    </p:spTree>
    <p:extLst>
      <p:ext uri="{BB962C8B-B14F-4D97-AF65-F5344CB8AC3E}">
        <p14:creationId xmlns:p14="http://schemas.microsoft.com/office/powerpoint/2010/main" val="86764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a:t>This might have been a choice under the previous government. with the new government and the emphasis on well-being, it has to be the communities the Council serves</a:t>
            </a:r>
            <a:r>
              <a:rPr lang="en-NZ" sz="1200" b="0" i="0" u="none" strike="noStrike" kern="1200" baseline="0" dirty="0">
                <a:solidFill>
                  <a:schemeClr val="tx1"/>
                </a:solidFill>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fld id="{9045DDB8-CAEB-40E0-946A-F5A0AB16BBB7}" type="slidenum">
              <a:rPr lang="en-NZ" smtClean="0"/>
              <a:t>5</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u="none" strike="noStrike" kern="1200" baseline="0" dirty="0">
                <a:solidFill>
                  <a:schemeClr val="tx1"/>
                </a:solidFill>
                <a:latin typeface="+mn-lt"/>
                <a:ea typeface="+mn-ea"/>
                <a:cs typeface="+mn-cs"/>
              </a:rPr>
              <a:t>Engagement is an outcome which can arise out of consultation processes, or other interactions occurring between a local government and its community, such as participation and the gathering and provision of information.</a:t>
            </a:r>
          </a:p>
          <a:p>
            <a:endParaRPr lang="en-NZ" sz="1200" b="0" i="0" u="none" strike="noStrike" kern="1200" baseline="0" dirty="0">
              <a:solidFill>
                <a:schemeClr val="tx1"/>
              </a:solidFill>
              <a:latin typeface="+mn-lt"/>
              <a:ea typeface="+mn-ea"/>
              <a:cs typeface="+mn-cs"/>
            </a:endParaRPr>
          </a:p>
          <a:p>
            <a:r>
              <a:rPr lang="en-NZ" sz="1200" b="0" i="0" u="none" strike="noStrike" kern="1200" baseline="0" dirty="0">
                <a:solidFill>
                  <a:schemeClr val="tx1"/>
                </a:solidFill>
                <a:latin typeface="+mn-lt"/>
                <a:ea typeface="+mn-ea"/>
                <a:cs typeface="+mn-cs"/>
              </a:rPr>
              <a:t>Engagement is achieved when the community is and feels part of the overall governance of that community. Local governments have an important role in building stronger communities, and engaging communities is a key means to doing so.</a:t>
            </a:r>
            <a:endParaRPr lang="en-NZ" dirty="0"/>
          </a:p>
          <a:p>
            <a:pPr marL="0" indent="0">
              <a:buNone/>
            </a:pPr>
            <a:endParaRPr lang="en-NZ" dirty="0">
              <a:latin typeface="Montserrat" pitchFamily="50" charset="0"/>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6</a:t>
            </a:fld>
            <a:endParaRPr lang="en-NZ"/>
          </a:p>
        </p:txBody>
      </p:sp>
    </p:spTree>
    <p:extLst>
      <p:ext uri="{BB962C8B-B14F-4D97-AF65-F5344CB8AC3E}">
        <p14:creationId xmlns:p14="http://schemas.microsoft.com/office/powerpoint/2010/main" val="182181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Well-being. The New Economics Foundation’s dynamic model of well-being can help us think through the concept of ‘flourishing’. </a:t>
            </a:r>
          </a:p>
          <a:p>
            <a:endParaRPr lang="en-NZ" dirty="0"/>
          </a:p>
          <a:p>
            <a:r>
              <a:rPr lang="en-NZ" dirty="0"/>
              <a:t>Well-being can be understood as the state produced when people lead a good life,</a:t>
            </a:r>
          </a:p>
          <a:p>
            <a:r>
              <a:rPr lang="en-NZ" dirty="0"/>
              <a:t> i.e., when they function well, on both a personal and social level. </a:t>
            </a:r>
          </a:p>
          <a:p>
            <a:endParaRPr lang="en-NZ" dirty="0"/>
          </a:p>
          <a:p>
            <a:r>
              <a:rPr lang="en-NZ" dirty="0"/>
              <a:t>Functioning well depends on the satisfaction of physical as well as psychological needs, which in turn depends on external conditions such as income, housing, education, on social relationships and connectedness, and on personal resources, such as physical health and degrees of optimism. </a:t>
            </a:r>
          </a:p>
          <a:p>
            <a:endParaRPr lang="en-NZ" dirty="0"/>
          </a:p>
          <a:p>
            <a:r>
              <a:rPr lang="en-NZ" dirty="0"/>
              <a:t>The factors that contribute to well-being interact dynamically, so that they can reinforce each other.</a:t>
            </a:r>
          </a:p>
          <a:p>
            <a:endParaRPr lang="en-NZ" dirty="0"/>
          </a:p>
        </p:txBody>
      </p:sp>
      <p:sp>
        <p:nvSpPr>
          <p:cNvPr id="4" name="Slide Number Placeholder 3"/>
          <p:cNvSpPr>
            <a:spLocks noGrp="1"/>
          </p:cNvSpPr>
          <p:nvPr>
            <p:ph type="sldNum" sz="quarter" idx="10"/>
          </p:nvPr>
        </p:nvSpPr>
        <p:spPr/>
        <p:txBody>
          <a:bodyPr/>
          <a:lstStyle/>
          <a:p>
            <a:fld id="{9045DDB8-CAEB-40E0-946A-F5A0AB16BBB7}" type="slidenum">
              <a:rPr lang="en-NZ" smtClean="0"/>
              <a:t>7</a:t>
            </a:fld>
            <a:endParaRPr lang="en-NZ"/>
          </a:p>
        </p:txBody>
      </p:sp>
    </p:spTree>
    <p:extLst>
      <p:ext uri="{BB962C8B-B14F-4D97-AF65-F5344CB8AC3E}">
        <p14:creationId xmlns:p14="http://schemas.microsoft.com/office/powerpoint/2010/main" val="324301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9</a:t>
            </a:fld>
            <a:endParaRPr lang="en-NZ"/>
          </a:p>
        </p:txBody>
      </p:sp>
    </p:spTree>
    <p:extLst>
      <p:ext uri="{BB962C8B-B14F-4D97-AF65-F5344CB8AC3E}">
        <p14:creationId xmlns:p14="http://schemas.microsoft.com/office/powerpoint/2010/main" val="86764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10</a:t>
            </a:fld>
            <a:endParaRPr lang="en-NZ"/>
          </a:p>
        </p:txBody>
      </p:sp>
    </p:spTree>
    <p:extLst>
      <p:ext uri="{BB962C8B-B14F-4D97-AF65-F5344CB8AC3E}">
        <p14:creationId xmlns:p14="http://schemas.microsoft.com/office/powerpoint/2010/main" val="307141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45DDB8-CAEB-40E0-946A-F5A0AB16BBB7}" type="slidenum">
              <a:rPr lang="en-NZ" smtClean="0"/>
              <a:t>11</a:t>
            </a:fld>
            <a:endParaRPr lang="en-NZ"/>
          </a:p>
        </p:txBody>
      </p:sp>
    </p:spTree>
    <p:extLst>
      <p:ext uri="{BB962C8B-B14F-4D97-AF65-F5344CB8AC3E}">
        <p14:creationId xmlns:p14="http://schemas.microsoft.com/office/powerpoint/2010/main" val="307141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4717-1E2A-49C1-8617-F5F5D7248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3B5E747-3C97-407A-9815-8474B2E175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49690B7-04A2-43AE-905E-6BD572AC5815}"/>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5" name="Footer Placeholder 4">
            <a:extLst>
              <a:ext uri="{FF2B5EF4-FFF2-40B4-BE49-F238E27FC236}">
                <a16:creationId xmlns:a16="http://schemas.microsoft.com/office/drawing/2014/main" id="{C92E650E-DB4C-447F-A62C-45843F1348D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8D3CA6-3FFD-4A67-B536-ED969DFAC5F4}"/>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22936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5387-B5DB-4197-A459-A13FD02BFC4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1FF322A-1444-4084-84FE-EE02128841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4D668D1-E2CE-4566-A23E-BE1745C2637A}"/>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5" name="Footer Placeholder 4">
            <a:extLst>
              <a:ext uri="{FF2B5EF4-FFF2-40B4-BE49-F238E27FC236}">
                <a16:creationId xmlns:a16="http://schemas.microsoft.com/office/drawing/2014/main" id="{6A762B4F-7F2D-456C-9B83-84274D0403F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050EE54-8EFD-4D1B-A240-BB6DBD9AADCA}"/>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18319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C74E4-FE9F-4BC4-8EA1-73EAB5F59C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3667299-5A57-4B85-984C-BF489EE313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9C8159B-C95F-4557-A9EB-D0F2B15717A7}"/>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5" name="Footer Placeholder 4">
            <a:extLst>
              <a:ext uri="{FF2B5EF4-FFF2-40B4-BE49-F238E27FC236}">
                <a16:creationId xmlns:a16="http://schemas.microsoft.com/office/drawing/2014/main" id="{E89091A7-82D8-4AA0-9F7B-514B7EDE2D4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707CB8C-D8F8-4949-A39F-B6571EC5CDA3}"/>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71506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B053-5349-4622-A518-5CA3889C4F6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BB0EBEF-0B8B-4CC2-9A2E-D176381D24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E1FFAC-93B7-4085-A9B2-139296C99A6E}"/>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5" name="Footer Placeholder 4">
            <a:extLst>
              <a:ext uri="{FF2B5EF4-FFF2-40B4-BE49-F238E27FC236}">
                <a16:creationId xmlns:a16="http://schemas.microsoft.com/office/drawing/2014/main" id="{C5FFB29E-E94B-4192-B9F8-0C8B89EAFD8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9C7A9EB-0007-4D8D-BA57-08D427B1C45B}"/>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98136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F641-B70A-493C-90FB-8DCD759EE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2430CF4-E971-44FF-9C6C-B4FD7DFE7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B20501-3466-4933-8A02-1587C664DB80}"/>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5" name="Footer Placeholder 4">
            <a:extLst>
              <a:ext uri="{FF2B5EF4-FFF2-40B4-BE49-F238E27FC236}">
                <a16:creationId xmlns:a16="http://schemas.microsoft.com/office/drawing/2014/main" id="{96551419-9BC1-45AA-9EE6-33961BF47B3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F913955-A726-4AB4-844E-3C63AF54F46A}"/>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250336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353D-15FA-41C6-83B7-515218A326C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54A6259-68C0-4176-BCC9-C3D328397B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9BEBCC5-CA92-4436-A9C0-D82C6269B0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D3664CC-095C-4C3D-9977-852A1EF65EA0}"/>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6" name="Footer Placeholder 5">
            <a:extLst>
              <a:ext uri="{FF2B5EF4-FFF2-40B4-BE49-F238E27FC236}">
                <a16:creationId xmlns:a16="http://schemas.microsoft.com/office/drawing/2014/main" id="{56438F29-2B14-44E1-8138-FC9484815E6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60F1317-6828-4BA3-ACE6-986715EB78DD}"/>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88755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6004-9829-4B15-A086-D432A5576AF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9C3948D-A048-4417-8D16-1AD898D80F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318603-852D-4888-BD85-C7E1755527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19A8764-3A12-41FA-B50F-42F1CA40E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B17ECA-F62B-4C22-8B52-53EE00512A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076F57C-E28A-4938-BA13-461EA54A9CC2}"/>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8" name="Footer Placeholder 7">
            <a:extLst>
              <a:ext uri="{FF2B5EF4-FFF2-40B4-BE49-F238E27FC236}">
                <a16:creationId xmlns:a16="http://schemas.microsoft.com/office/drawing/2014/main" id="{E289A415-D51A-4147-A5E9-4684F459401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C265D17-B64F-4A9C-8F60-D8BE9DBD9C99}"/>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62765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18E7-C8EA-4365-AA0F-22039BA489D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CB3D339-C3E7-4BBE-8522-B9A5BB9EEB19}"/>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4" name="Footer Placeholder 3">
            <a:extLst>
              <a:ext uri="{FF2B5EF4-FFF2-40B4-BE49-F238E27FC236}">
                <a16:creationId xmlns:a16="http://schemas.microsoft.com/office/drawing/2014/main" id="{409206A5-9D35-44BD-A0F9-9E604168117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7593D80-0FA6-40C2-9962-70E4A0527ABB}"/>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11834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F2D9B-AE63-4647-AEDC-7AB04313E358}"/>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3" name="Footer Placeholder 2">
            <a:extLst>
              <a:ext uri="{FF2B5EF4-FFF2-40B4-BE49-F238E27FC236}">
                <a16:creationId xmlns:a16="http://schemas.microsoft.com/office/drawing/2014/main" id="{17D6A65F-1A84-47B5-A6F6-F4100C5752F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9AA4190-4619-4EF6-B9D6-FD00B4A134E9}"/>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144355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66BA-4985-4581-B229-0C34737F7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CF52E57-4BFB-455B-9E22-18BC1350E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29F13B3-95AF-43FB-B769-D4996AB48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7959C3-2873-49B4-A81C-7F4196028B01}"/>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6" name="Footer Placeholder 5">
            <a:extLst>
              <a:ext uri="{FF2B5EF4-FFF2-40B4-BE49-F238E27FC236}">
                <a16:creationId xmlns:a16="http://schemas.microsoft.com/office/drawing/2014/main" id="{E16AB7E6-E8F1-4DB4-9AF4-C7F1CDF9D0C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E94C33C-398F-4F4B-B7DA-421530853460}"/>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358186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CF24-F2F1-42CC-8D73-59064421F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25BEEA2E-5CF0-4D20-B176-32E847C30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B1B180A-5AE1-4C51-A653-FA05D4D72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F45F72-93FC-47D9-B1D2-2679904E8218}"/>
              </a:ext>
            </a:extLst>
          </p:cNvPr>
          <p:cNvSpPr>
            <a:spLocks noGrp="1"/>
          </p:cNvSpPr>
          <p:nvPr>
            <p:ph type="dt" sz="half" idx="10"/>
          </p:nvPr>
        </p:nvSpPr>
        <p:spPr/>
        <p:txBody>
          <a:bodyPr/>
          <a:lstStyle/>
          <a:p>
            <a:fld id="{4C44AF6D-9935-40A1-B526-5E1F6A1C27F1}" type="datetimeFigureOut">
              <a:rPr lang="en-NZ" smtClean="0"/>
              <a:t>9/03/2018</a:t>
            </a:fld>
            <a:endParaRPr lang="en-NZ"/>
          </a:p>
        </p:txBody>
      </p:sp>
      <p:sp>
        <p:nvSpPr>
          <p:cNvPr id="6" name="Footer Placeholder 5">
            <a:extLst>
              <a:ext uri="{FF2B5EF4-FFF2-40B4-BE49-F238E27FC236}">
                <a16:creationId xmlns:a16="http://schemas.microsoft.com/office/drawing/2014/main" id="{640A8A15-82AA-4E99-9257-4211176D76F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01082EA-170C-40FF-90D6-CB2FE4BFDBCC}"/>
              </a:ext>
            </a:extLst>
          </p:cNvPr>
          <p:cNvSpPr>
            <a:spLocks noGrp="1"/>
          </p:cNvSpPr>
          <p:nvPr>
            <p:ph type="sldNum" sz="quarter" idx="12"/>
          </p:nvPr>
        </p:nvSpPr>
        <p:spPr/>
        <p:txBody>
          <a:bodyPr/>
          <a:lstStyle/>
          <a:p>
            <a:fld id="{27106283-55A2-4D1B-BAC0-AB0CD6C8BA83}" type="slidenum">
              <a:rPr lang="en-NZ" smtClean="0"/>
              <a:t>‹#›</a:t>
            </a:fld>
            <a:endParaRPr lang="en-NZ"/>
          </a:p>
        </p:txBody>
      </p:sp>
    </p:spTree>
    <p:extLst>
      <p:ext uri="{BB962C8B-B14F-4D97-AF65-F5344CB8AC3E}">
        <p14:creationId xmlns:p14="http://schemas.microsoft.com/office/powerpoint/2010/main" val="205014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78230A-023F-41D8-9F89-42E740187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D7F1BED-3FB3-4A10-904B-18D0CCE4A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D72298F-D417-430D-ADC4-69243EC922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4AF6D-9935-40A1-B526-5E1F6A1C27F1}" type="datetimeFigureOut">
              <a:rPr lang="en-NZ" smtClean="0"/>
              <a:t>9/03/2018</a:t>
            </a:fld>
            <a:endParaRPr lang="en-NZ"/>
          </a:p>
        </p:txBody>
      </p:sp>
      <p:sp>
        <p:nvSpPr>
          <p:cNvPr id="5" name="Footer Placeholder 4">
            <a:extLst>
              <a:ext uri="{FF2B5EF4-FFF2-40B4-BE49-F238E27FC236}">
                <a16:creationId xmlns:a16="http://schemas.microsoft.com/office/drawing/2014/main" id="{21DD8835-43D5-4BAA-88F8-94B4EE44A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8B5F2A3C-0C54-454E-A259-C721807E9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6283-55A2-4D1B-BAC0-AB0CD6C8BA83}" type="slidenum">
              <a:rPr lang="en-NZ" smtClean="0"/>
              <a:t>‹#›</a:t>
            </a:fld>
            <a:endParaRPr lang="en-NZ"/>
          </a:p>
        </p:txBody>
      </p:sp>
    </p:spTree>
    <p:extLst>
      <p:ext uri="{BB962C8B-B14F-4D97-AF65-F5344CB8AC3E}">
        <p14:creationId xmlns:p14="http://schemas.microsoft.com/office/powerpoint/2010/main" val="85421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jpeg"/><Relationship Id="rId7" Type="http://schemas.openxmlformats.org/officeDocument/2006/relationships/diagramColors" Target="../diagrams/colors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jpeg"/><Relationship Id="rId7" Type="http://schemas.openxmlformats.org/officeDocument/2006/relationships/diagramColors" Target="../diagrams/colors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jpeg"/><Relationship Id="rId7" Type="http://schemas.openxmlformats.org/officeDocument/2006/relationships/diagramColors" Target="../diagrams/colors2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diagramColors" Target="../diagrams/colors24.xml"/><Relationship Id="rId12"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4.xml"/><Relationship Id="rId11" Type="http://schemas.openxmlformats.org/officeDocument/2006/relationships/image" Target="../media/image9.jpeg"/><Relationship Id="rId5" Type="http://schemas.openxmlformats.org/officeDocument/2006/relationships/diagramLayout" Target="../diagrams/layout24.xml"/><Relationship Id="rId10" Type="http://schemas.openxmlformats.org/officeDocument/2006/relationships/image" Target="../media/image8.jpeg"/><Relationship Id="rId4" Type="http://schemas.openxmlformats.org/officeDocument/2006/relationships/diagramData" Target="../diagrams/data24.xml"/><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jpeg"/><Relationship Id="rId7" Type="http://schemas.openxmlformats.org/officeDocument/2006/relationships/diagramColors" Target="../diagrams/colors2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7.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jpeg"/><Relationship Id="rId7" Type="http://schemas.openxmlformats.org/officeDocument/2006/relationships/diagramColors" Target="../diagrams/colors2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jpeg"/><Relationship Id="rId7" Type="http://schemas.openxmlformats.org/officeDocument/2006/relationships/diagramColors" Target="../diagrams/colors2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jpeg"/><Relationship Id="rId7" Type="http://schemas.openxmlformats.org/officeDocument/2006/relationships/diagramColors" Target="../diagrams/colors2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 Id="rId9"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jpeg"/><Relationship Id="rId7" Type="http://schemas.openxmlformats.org/officeDocument/2006/relationships/diagramColors" Target="../diagrams/colors3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2.jpeg"/><Relationship Id="rId7" Type="http://schemas.openxmlformats.org/officeDocument/2006/relationships/diagramColors" Target="../diagrams/colors3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E6B1-B735-402D-AA01-AF826A38A5F9}"/>
              </a:ext>
            </a:extLst>
          </p:cNvPr>
          <p:cNvSpPr>
            <a:spLocks noGrp="1"/>
          </p:cNvSpPr>
          <p:nvPr>
            <p:ph type="ctrTitle"/>
          </p:nvPr>
        </p:nvSpPr>
        <p:spPr>
          <a:xfrm>
            <a:off x="1524000" y="2235200"/>
            <a:ext cx="9144000" cy="2196123"/>
          </a:xfrm>
        </p:spPr>
        <p:txBody>
          <a:bodyPr>
            <a:normAutofit/>
          </a:bodyPr>
          <a:lstStyle/>
          <a:p>
            <a:r>
              <a:rPr lang="en-NZ" b="1" dirty="0">
                <a:solidFill>
                  <a:srgbClr val="B4224C"/>
                </a:solidFill>
                <a:latin typeface="Malgun Gothic" panose="020B0503020000020004" pitchFamily="34" charset="-127"/>
                <a:ea typeface="Malgun Gothic" panose="020B0503020000020004" pitchFamily="34" charset="-127"/>
                <a:cs typeface="Lucida Sans Unicode" panose="020B0602030504020204" pitchFamily="34" charset="0"/>
              </a:rPr>
              <a:t>Strategic Planning:   Let’s try it</a:t>
            </a:r>
            <a:endParaRPr lang="en-NZ" b="1" dirty="0">
              <a:solidFill>
                <a:srgbClr val="1E8436"/>
              </a:solidFill>
              <a:latin typeface="Malgun Gothic" panose="020B0503020000020004" pitchFamily="34" charset="-127"/>
              <a:ea typeface="Malgun Gothic" panose="020B0503020000020004" pitchFamily="34" charset="-127"/>
              <a:cs typeface="Lucida Sans Unicode" panose="020B0602030504020204" pitchFamily="34" charset="0"/>
            </a:endParaRPr>
          </a:p>
        </p:txBody>
      </p:sp>
      <p:sp>
        <p:nvSpPr>
          <p:cNvPr id="3" name="Subtitle 2">
            <a:extLst>
              <a:ext uri="{FF2B5EF4-FFF2-40B4-BE49-F238E27FC236}">
                <a16:creationId xmlns:a16="http://schemas.microsoft.com/office/drawing/2014/main" id="{1AAF2E59-85C7-41D5-9A13-D2EC21081245}"/>
              </a:ext>
            </a:extLst>
          </p:cNvPr>
          <p:cNvSpPr>
            <a:spLocks noGrp="1"/>
          </p:cNvSpPr>
          <p:nvPr>
            <p:ph type="subTitle" idx="1"/>
          </p:nvPr>
        </p:nvSpPr>
        <p:spPr>
          <a:xfrm>
            <a:off x="1524000" y="4963886"/>
            <a:ext cx="9144000" cy="1524837"/>
          </a:xfrm>
        </p:spPr>
        <p:txBody>
          <a:bodyPr>
            <a:normAutofit/>
          </a:bodyPr>
          <a:lstStyle/>
          <a:p>
            <a:r>
              <a:rPr lang="en-US" dirty="0">
                <a:solidFill>
                  <a:srgbClr val="204D5D"/>
                </a:solidFill>
                <a:latin typeface="Malgun Gothic" panose="020B0503020000020004" pitchFamily="34" charset="-127"/>
                <a:ea typeface="Malgun Gothic" panose="020B0503020000020004" pitchFamily="34" charset="-127"/>
                <a:cs typeface="Lucida Sans Unicode" panose="020B0602030504020204" pitchFamily="34" charset="0"/>
              </a:rPr>
              <a:t>Reflections inspired by</a:t>
            </a:r>
          </a:p>
          <a:p>
            <a:r>
              <a:rPr lang="en-US" dirty="0">
                <a:solidFill>
                  <a:srgbClr val="204D5D"/>
                </a:solidFill>
                <a:latin typeface="Malgun Gothic" panose="020B0503020000020004" pitchFamily="34" charset="-127"/>
                <a:ea typeface="Malgun Gothic" panose="020B0503020000020004" pitchFamily="34" charset="-127"/>
                <a:cs typeface="Lucida Sans Unicode" panose="020B0602030504020204" pitchFamily="34" charset="0"/>
              </a:rPr>
              <a:t>Hutt City’s approach to integrated facilities planning</a:t>
            </a:r>
            <a:endParaRPr lang="en-NZ" dirty="0">
              <a:solidFill>
                <a:srgbClr val="204D5D"/>
              </a:solidFill>
              <a:latin typeface="Malgun Gothic" panose="020B0503020000020004" pitchFamily="34" charset="-127"/>
              <a:ea typeface="Malgun Gothic" panose="020B0503020000020004" pitchFamily="34" charset="-127"/>
              <a:cs typeface="Lucida Sans Unicode" panose="020B0602030504020204" pitchFamily="34" charset="0"/>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9631" y="151515"/>
            <a:ext cx="3856892" cy="1467564"/>
          </a:xfrm>
          <a:prstGeom prst="rect">
            <a:avLst/>
          </a:prstGeom>
        </p:spPr>
      </p:pic>
      <p:sp>
        <p:nvSpPr>
          <p:cNvPr id="5" name="Rectangle 4"/>
          <p:cNvSpPr/>
          <p:nvPr/>
        </p:nvSpPr>
        <p:spPr>
          <a:xfrm>
            <a:off x="-188686" y="-188686"/>
            <a:ext cx="1132115" cy="7286172"/>
          </a:xfrm>
          <a:prstGeom prst="rect">
            <a:avLst/>
          </a:prstGeom>
          <a:solidFill>
            <a:srgbClr val="204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1074399" y="-188686"/>
            <a:ext cx="1132115" cy="7286172"/>
          </a:xfrm>
          <a:prstGeom prst="rect">
            <a:avLst/>
          </a:prstGeom>
          <a:solidFill>
            <a:srgbClr val="204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3907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Some uncertainty is inevitable – we are in a highly dynamic and changing environment.</a:t>
            </a:r>
          </a:p>
          <a:p>
            <a:pPr>
              <a:lnSpc>
                <a:spcPct val="100000"/>
              </a:lnSpc>
            </a:pPr>
            <a:endParaRPr lang="en-US" sz="1800"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Much uncertainty should be avoidable – it’s the result of not knowing what’s happening, or not reflecting on the implications of known trends.</a:t>
            </a:r>
          </a:p>
          <a:p>
            <a:pPr>
              <a:lnSpc>
                <a:spcPct val="100000"/>
              </a:lnSpc>
            </a:pPr>
            <a:endParaRPr lang="en-US" sz="1800"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629994609"/>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306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Example: recent research shows that</a:t>
            </a:r>
            <a:r>
              <a:rPr lang="en-US" cap="all" dirty="0">
                <a:latin typeface="Malgun Gothic" panose="020B0503020000020004" pitchFamily="34" charset="-127"/>
                <a:ea typeface="Malgun Gothic" panose="020B0503020000020004" pitchFamily="34" charset="-127"/>
              </a:rPr>
              <a:t> </a:t>
            </a:r>
            <a:r>
              <a:rPr lang="en-US" b="1" cap="all" dirty="0">
                <a:solidFill>
                  <a:srgbClr val="B4224C"/>
                </a:solidFill>
                <a:latin typeface="Malgun Gothic" panose="020B0503020000020004" pitchFamily="34" charset="-127"/>
                <a:ea typeface="Malgun Gothic" panose="020B0503020000020004" pitchFamily="34" charset="-127"/>
              </a:rPr>
              <a:t>loneliness</a:t>
            </a:r>
            <a:r>
              <a:rPr lang="en-US" cap="all" dirty="0">
                <a:latin typeface="Malgun Gothic" panose="020B0503020000020004" pitchFamily="34" charset="-127"/>
                <a:ea typeface="Malgun Gothic" panose="020B0503020000020004" pitchFamily="34" charset="-127"/>
              </a:rPr>
              <a:t> </a:t>
            </a:r>
            <a:r>
              <a:rPr lang="en-US" dirty="0">
                <a:latin typeface="Malgun Gothic" panose="020B0503020000020004" pitchFamily="34" charset="-127"/>
                <a:ea typeface="Malgun Gothic" panose="020B0503020000020004" pitchFamily="34" charset="-127"/>
              </a:rPr>
              <a:t>is twice as serious a public health risk as obesity.</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759834050"/>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664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3571" y="1623104"/>
            <a:ext cx="11238345" cy="4351338"/>
          </a:xfrm>
        </p:spPr>
        <p:txBody>
          <a:bodyPr>
            <a:noAutofit/>
          </a:bodyPr>
          <a:lstStyle/>
          <a:p>
            <a:pPr>
              <a:lnSpc>
                <a:spcPct val="150000"/>
              </a:lnSpc>
            </a:pPr>
            <a:r>
              <a:rPr lang="en-NZ" dirty="0">
                <a:latin typeface="Malgun Gothic" panose="020B0503020000020004" pitchFamily="34" charset="-127"/>
                <a:ea typeface="Malgun Gothic" panose="020B0503020000020004" pitchFamily="34" charset="-127"/>
              </a:rPr>
              <a:t>Has clarity of vision and a strong sense of the future it wishes to deliver for itself and its communities.</a:t>
            </a:r>
          </a:p>
          <a:p>
            <a:pPr>
              <a:lnSpc>
                <a:spcPct val="150000"/>
              </a:lnSpc>
            </a:pPr>
            <a:endParaRPr lang="en-US" i="1"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Understands its primary role as enabling the well-being of its residents.</a:t>
            </a:r>
          </a:p>
          <a:p>
            <a:pPr>
              <a:lnSpc>
                <a:spcPct val="100000"/>
              </a:lnSpc>
            </a:pPr>
            <a:endParaRPr lang="en-US"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101211827"/>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665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3571" y="1623104"/>
            <a:ext cx="11238345" cy="4351338"/>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Realises this means acting as a facilitator, advocate and intervenor regardless of whether it has the formal policy responsibility.</a:t>
            </a:r>
            <a:endParaRPr lang="en-NZ" dirty="0">
              <a:latin typeface="Malgun Gothic" panose="020B0503020000020004" pitchFamily="34" charset="-127"/>
              <a:ea typeface="Malgun Gothic" panose="020B0503020000020004" pitchFamily="34" charset="-127"/>
            </a:endParaRPr>
          </a:p>
          <a:p>
            <a:pPr>
              <a:lnSpc>
                <a:spcPct val="150000"/>
              </a:lnSpc>
            </a:pPr>
            <a:endParaRPr lang="en-US"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Is highly flexible in how it operates and uses its various tools creatively.</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71629066"/>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439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marL="0" indent="0">
              <a:lnSpc>
                <a:spcPct val="150000"/>
              </a:lnSpc>
              <a:spcBef>
                <a:spcPts val="1800"/>
              </a:spcBef>
              <a:buNone/>
            </a:pPr>
            <a:r>
              <a:rPr lang="en-NZ" dirty="0">
                <a:latin typeface="Malgun Gothic" panose="020B0503020000020004" pitchFamily="34" charset="-127"/>
                <a:ea typeface="Malgun Gothic" panose="020B0503020000020004" pitchFamily="34" charset="-127"/>
              </a:rPr>
              <a:t>2013 – the journey begins:</a:t>
            </a:r>
          </a:p>
          <a:p>
            <a:pPr>
              <a:lnSpc>
                <a:spcPct val="100000"/>
              </a:lnSpc>
              <a:spcBef>
                <a:spcPts val="1800"/>
              </a:spcBef>
            </a:pPr>
            <a:endParaRPr lang="en-US" sz="18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We restructured the Community Services group so we could integrate community development into everything we do.</a:t>
            </a:r>
          </a:p>
          <a:p>
            <a:pPr>
              <a:lnSpc>
                <a:spcPct val="100000"/>
              </a:lnSpc>
              <a:spcBef>
                <a:spcPts val="1800"/>
              </a:spcBef>
            </a:pPr>
            <a:endParaRPr lang="en-US" sz="18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We reallocated the budget and talent to where the need is greatest.</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2303354"/>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31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US" dirty="0">
                <a:latin typeface="Malgun Gothic" panose="020B0503020000020004" pitchFamily="34" charset="-127"/>
                <a:ea typeface="Malgun Gothic" panose="020B0503020000020004" pitchFamily="34" charset="-127"/>
              </a:rPr>
              <a:t>We started the shift from doing ‘nice’ things to ‘meaningful’.</a:t>
            </a:r>
          </a:p>
          <a:p>
            <a:pPr>
              <a:lnSpc>
                <a:spcPct val="100000"/>
              </a:lnSpc>
              <a:spcBef>
                <a:spcPts val="1800"/>
              </a:spcBef>
            </a:pPr>
            <a:endParaRPr lang="en-US" sz="16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We put our talent (staff) back into the community by opening an office in the </a:t>
            </a:r>
            <a:r>
              <a:rPr lang="en-US" dirty="0" err="1">
                <a:latin typeface="Malgun Gothic" panose="020B0503020000020004" pitchFamily="34" charset="-127"/>
                <a:ea typeface="Malgun Gothic" panose="020B0503020000020004" pitchFamily="34" charset="-127"/>
              </a:rPr>
              <a:t>Taita</a:t>
            </a:r>
            <a:r>
              <a:rPr lang="en-US" dirty="0">
                <a:latin typeface="Malgun Gothic" panose="020B0503020000020004" pitchFamily="34" charset="-127"/>
                <a:ea typeface="Malgun Gothic" panose="020B0503020000020004" pitchFamily="34" charset="-127"/>
              </a:rPr>
              <a:t> shops.</a:t>
            </a:r>
          </a:p>
          <a:p>
            <a:pPr>
              <a:lnSpc>
                <a:spcPct val="100000"/>
              </a:lnSpc>
              <a:spcBef>
                <a:spcPts val="1800"/>
              </a:spcBef>
            </a:pPr>
            <a:endParaRPr lang="en-US" sz="16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We began the real planning and community engagement        for the Walter Nash Centre.</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989194261"/>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59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US" dirty="0" err="1">
                <a:latin typeface="Malgun Gothic" panose="020B0503020000020004" pitchFamily="34" charset="-127"/>
                <a:ea typeface="Malgun Gothic" panose="020B0503020000020004" pitchFamily="34" charset="-127"/>
              </a:rPr>
              <a:t>YOUth</a:t>
            </a:r>
            <a:r>
              <a:rPr lang="en-US" dirty="0">
                <a:latin typeface="Malgun Gothic" panose="020B0503020000020004" pitchFamily="34" charset="-127"/>
                <a:ea typeface="Malgun Gothic" panose="020B0503020000020004" pitchFamily="34" charset="-127"/>
              </a:rPr>
              <a:t> Inspire became established in </a:t>
            </a:r>
            <a:r>
              <a:rPr lang="en-US" dirty="0" err="1">
                <a:latin typeface="Malgun Gothic" panose="020B0503020000020004" pitchFamily="34" charset="-127"/>
                <a:ea typeface="Malgun Gothic" panose="020B0503020000020004" pitchFamily="34" charset="-127"/>
              </a:rPr>
              <a:t>Wainuiomata</a:t>
            </a:r>
            <a:r>
              <a:rPr lang="en-US" dirty="0">
                <a:latin typeface="Malgun Gothic" panose="020B0503020000020004" pitchFamily="34" charset="-127"/>
                <a:ea typeface="Malgun Gothic" panose="020B0503020000020004" pitchFamily="34" charset="-127"/>
              </a:rPr>
              <a:t>.</a:t>
            </a:r>
          </a:p>
          <a:p>
            <a:pPr>
              <a:lnSpc>
                <a:spcPct val="150000"/>
              </a:lnSpc>
              <a:spcBef>
                <a:spcPts val="1800"/>
              </a:spcBef>
            </a:pPr>
            <a:endParaRPr lang="en-US" sz="18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750 North East kids get up close and personal with the All Blacks – ‘game of 3 halves’ at the Hutt Rec.</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000407743"/>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86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928740283"/>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66058" y="1810381"/>
            <a:ext cx="11059885" cy="4616648"/>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Council aware that facilities in </a:t>
            </a:r>
            <a:r>
              <a:rPr lang="en-US" sz="2800" dirty="0" err="1">
                <a:latin typeface="Malgun Gothic" panose="020B0503020000020004" pitchFamily="34" charset="-127"/>
                <a:ea typeface="Malgun Gothic" panose="020B0503020000020004" pitchFamily="34" charset="-127"/>
              </a:rPr>
              <a:t>Taita</a:t>
            </a:r>
            <a:r>
              <a:rPr lang="en-US" sz="2800" dirty="0">
                <a:latin typeface="Malgun Gothic" panose="020B0503020000020004" pitchFamily="34" charset="-127"/>
                <a:ea typeface="Malgun Gothic" panose="020B0503020000020004" pitchFamily="34" charset="-127"/>
              </a:rPr>
              <a:t> were old and tired – a rundown stadium, public hall and library.</a:t>
            </a:r>
          </a:p>
          <a:p>
            <a:pPr marL="457200" indent="-457200">
              <a:lnSpc>
                <a:spcPct val="150000"/>
              </a:lnSpc>
              <a:buFont typeface="Arial" panose="020B0604020202020204" pitchFamily="34" charset="0"/>
              <a:buChar char="•"/>
            </a:pPr>
            <a:endParaRPr lang="en-US" sz="2800" dirty="0">
              <a:latin typeface="Malgun Gothic" panose="020B0503020000020004" pitchFamily="34" charset="-127"/>
              <a:ea typeface="Malgun Gothic" panose="020B0503020000020004" pitchFamily="34" charset="-127"/>
            </a:endParaRP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Some funding in the budget, and an idea it would be efficient to co-locate, but lack of direction.</a:t>
            </a:r>
          </a:p>
          <a:p>
            <a:pPr marL="457200" indent="-457200">
              <a:lnSpc>
                <a:spcPct val="150000"/>
              </a:lnSpc>
              <a:buFont typeface="Arial" panose="020B0604020202020204" pitchFamily="34" charset="0"/>
              <a:buChar char="•"/>
            </a:pPr>
            <a:endParaRPr lang="en-US" sz="2800" dirty="0">
              <a:latin typeface="Malgun Gothic" panose="020B0503020000020004" pitchFamily="34" charset="-127"/>
              <a:ea typeface="Malgun Gothic" panose="020B0503020000020004" pitchFamily="34" charset="-127"/>
            </a:endParaRP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High deprivation levels in the city’s northern suburbs.</a:t>
            </a:r>
          </a:p>
        </p:txBody>
      </p:sp>
      <p:pic>
        <p:nvPicPr>
          <p:cNvPr id="1028" name="Picture 4" descr="Search, To Find, Long Term Goal, Target, Glas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735003" y="116114"/>
            <a:ext cx="2695802" cy="269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2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New management appointed for the city’s community services manager.</a:t>
            </a:r>
          </a:p>
          <a:p>
            <a:pPr>
              <a:lnSpc>
                <a:spcPct val="150000"/>
              </a:lnSpc>
            </a:pPr>
            <a:endParaRPr lang="en-US" sz="1800"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Council sets 3 priorities; </a:t>
            </a:r>
          </a:p>
          <a:p>
            <a:pPr lvl="1">
              <a:lnSpc>
                <a:spcPct val="150000"/>
              </a:lnSpc>
            </a:pPr>
            <a:r>
              <a:rPr lang="en-US" b="1" dirty="0">
                <a:solidFill>
                  <a:srgbClr val="1E8436"/>
                </a:solidFill>
                <a:latin typeface="Malgun Gothic" panose="020B0503020000020004" pitchFamily="34" charset="-127"/>
                <a:ea typeface="Malgun Gothic" panose="020B0503020000020004" pitchFamily="34" charset="-127"/>
              </a:rPr>
              <a:t>run community services, </a:t>
            </a:r>
          </a:p>
          <a:p>
            <a:pPr lvl="1">
              <a:lnSpc>
                <a:spcPct val="150000"/>
              </a:lnSpc>
            </a:pPr>
            <a:r>
              <a:rPr lang="en-US" b="1" dirty="0">
                <a:solidFill>
                  <a:srgbClr val="1E8436"/>
                </a:solidFill>
                <a:latin typeface="Malgun Gothic" panose="020B0503020000020004" pitchFamily="34" charset="-127"/>
                <a:ea typeface="Malgun Gothic" panose="020B0503020000020004" pitchFamily="34" charset="-127"/>
              </a:rPr>
              <a:t>we need help with projects, </a:t>
            </a:r>
          </a:p>
          <a:p>
            <a:pPr lvl="1">
              <a:lnSpc>
                <a:spcPct val="150000"/>
              </a:lnSpc>
            </a:pPr>
            <a:r>
              <a:rPr lang="en-US" b="1" dirty="0">
                <a:solidFill>
                  <a:srgbClr val="1E8436"/>
                </a:solidFill>
                <a:latin typeface="Malgun Gothic" panose="020B0503020000020004" pitchFamily="34" charset="-127"/>
                <a:ea typeface="Malgun Gothic" panose="020B0503020000020004" pitchFamily="34" charset="-127"/>
              </a:rPr>
              <a:t>we have high deprivation levels and want to do something       about it.</a:t>
            </a:r>
          </a:p>
          <a:p>
            <a:pPr>
              <a:lnSpc>
                <a:spcPct val="150000"/>
              </a:lnSpc>
            </a:pPr>
            <a:endParaRPr lang="en-US"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225450499"/>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306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A new approach: community development disestablished to free up funding. </a:t>
            </a:r>
          </a:p>
          <a:p>
            <a:pPr>
              <a:lnSpc>
                <a:spcPct val="150000"/>
              </a:lnSpc>
            </a:pPr>
            <a:endParaRPr lang="en-US" sz="1800"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Extensive community consultation to understand needs and get support.</a:t>
            </a:r>
          </a:p>
          <a:p>
            <a:pPr>
              <a:lnSpc>
                <a:spcPct val="150000"/>
              </a:lnSpc>
            </a:pPr>
            <a:endParaRPr lang="en-US" sz="2400"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Establishment of the Community Facilities Trust.</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650955200"/>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598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NZ" dirty="0">
                <a:latin typeface="Malgun Gothic" panose="020B0503020000020004" pitchFamily="34" charset="-127"/>
                <a:ea typeface="Malgun Gothic" panose="020B0503020000020004" pitchFamily="34" charset="-127"/>
              </a:rPr>
              <a:t>A commitment to restore the four well beings to the Local Government Act.</a:t>
            </a:r>
          </a:p>
          <a:p>
            <a:pPr>
              <a:lnSpc>
                <a:spcPct val="150000"/>
              </a:lnSpc>
              <a:spcBef>
                <a:spcPts val="1800"/>
              </a:spcBef>
            </a:pPr>
            <a:r>
              <a:rPr lang="en-US" dirty="0">
                <a:latin typeface="Malgun Gothic" panose="020B0503020000020004" pitchFamily="34" charset="-127"/>
                <a:ea typeface="Malgun Gothic" panose="020B0503020000020004" pitchFamily="34" charset="-127"/>
              </a:rPr>
              <a:t>Ministers appear genuinely committed to working collaboratively and dismayed by how some government agencies acted under their predecessors.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548860491"/>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49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782310145"/>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J:\Community Services\Council facilities\Council facilities 024.jpg">
            <a:extLst>
              <a:ext uri="{FF2B5EF4-FFF2-40B4-BE49-F238E27FC236}">
                <a16:creationId xmlns:a16="http://schemas.microsoft.com/office/drawing/2014/main" id="{FA63AD24-A37F-4959-9B50-DE45A50AB932}"/>
              </a:ext>
            </a:extLst>
          </p:cNvPr>
          <p:cNvPicPr>
            <a:picLocks noChangeAspect="1" noChangeArrowheads="1"/>
          </p:cNvPicPr>
          <p:nvPr/>
        </p:nvPicPr>
        <p:blipFill>
          <a:blip r:embed="rId9" cstate="print"/>
          <a:srcRect/>
          <a:stretch>
            <a:fillRect/>
          </a:stretch>
        </p:blipFill>
        <p:spPr bwMode="auto">
          <a:xfrm>
            <a:off x="3206685" y="1710591"/>
            <a:ext cx="5778630" cy="49823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665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4264484345"/>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Content Placeholder 5" descr="C:\Users\hewettm\AppData\Local\Microsoft\Windows\Temporary Internet Files\Content.Outlook\40Q47O0S\20140902_091542.jpg">
            <a:extLst>
              <a:ext uri="{FF2B5EF4-FFF2-40B4-BE49-F238E27FC236}">
                <a16:creationId xmlns:a16="http://schemas.microsoft.com/office/drawing/2014/main" id="{4E419F01-9414-4F19-B3C6-DE6DD694AE54}"/>
              </a:ext>
            </a:extLst>
          </p:cNvPr>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7028" y="1858691"/>
            <a:ext cx="5617552" cy="4601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5513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NZ" dirty="0" err="1">
                <a:latin typeface="Malgun Gothic" panose="020B0503020000020004" pitchFamily="34" charset="-127"/>
                <a:ea typeface="Malgun Gothic" panose="020B0503020000020004" pitchFamily="34" charset="-127"/>
              </a:rPr>
              <a:t>Naenae</a:t>
            </a:r>
            <a:r>
              <a:rPr lang="en-NZ" dirty="0">
                <a:latin typeface="Malgun Gothic" panose="020B0503020000020004" pitchFamily="34" charset="-127"/>
                <a:ea typeface="Malgun Gothic" panose="020B0503020000020004" pitchFamily="34" charset="-127"/>
              </a:rPr>
              <a:t>, </a:t>
            </a:r>
            <a:r>
              <a:rPr lang="en-NZ" dirty="0" err="1">
                <a:latin typeface="Malgun Gothic" panose="020B0503020000020004" pitchFamily="34" charset="-127"/>
                <a:ea typeface="Malgun Gothic" panose="020B0503020000020004" pitchFamily="34" charset="-127"/>
              </a:rPr>
              <a:t>Taita</a:t>
            </a:r>
            <a:r>
              <a:rPr lang="en-NZ" dirty="0">
                <a:latin typeface="Malgun Gothic" panose="020B0503020000020004" pitchFamily="34" charset="-127"/>
                <a:ea typeface="Malgun Gothic" panose="020B0503020000020004" pitchFamily="34" charset="-127"/>
              </a:rPr>
              <a:t>, </a:t>
            </a:r>
            <a:r>
              <a:rPr lang="en-NZ" dirty="0" err="1">
                <a:latin typeface="Malgun Gothic" panose="020B0503020000020004" pitchFamily="34" charset="-127"/>
                <a:ea typeface="Malgun Gothic" panose="020B0503020000020004" pitchFamily="34" charset="-127"/>
              </a:rPr>
              <a:t>Pomare</a:t>
            </a:r>
            <a:r>
              <a:rPr lang="en-NZ" dirty="0">
                <a:latin typeface="Malgun Gothic" panose="020B0503020000020004" pitchFamily="34" charset="-127"/>
                <a:ea typeface="Malgun Gothic" panose="020B0503020000020004" pitchFamily="34" charset="-127"/>
              </a:rPr>
              <a:t>, Stokes Valley.</a:t>
            </a:r>
          </a:p>
          <a:p>
            <a:pPr>
              <a:lnSpc>
                <a:spcPct val="150000"/>
              </a:lnSpc>
              <a:spcBef>
                <a:spcPts val="1800"/>
              </a:spcBef>
            </a:pPr>
            <a:endParaRPr lang="en-US" sz="18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Population 16,140 (4,842 are aged between 0-17).</a:t>
            </a:r>
          </a:p>
          <a:p>
            <a:pPr>
              <a:lnSpc>
                <a:spcPct val="150000"/>
              </a:lnSpc>
              <a:spcBef>
                <a:spcPts val="1800"/>
              </a:spcBef>
            </a:pPr>
            <a:endParaRPr lang="en-US" sz="18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Majority in deprivation 9 or 10 (city wide: 22,500 people).</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668847840"/>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31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900232574"/>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table"/>
          <p:cNvPicPr>
            <a:picLocks noChangeAspect="1"/>
          </p:cNvPicPr>
          <p:nvPr/>
        </p:nvPicPr>
        <p:blipFill>
          <a:blip r:embed="rId8"/>
          <a:stretch>
            <a:fillRect/>
          </a:stretch>
        </p:blipFill>
        <p:spPr>
          <a:xfrm>
            <a:off x="1072410" y="1968944"/>
            <a:ext cx="10047180" cy="3606356"/>
          </a:xfrm>
          <a:prstGeom prst="rect">
            <a:avLst/>
          </a:prstGeom>
        </p:spPr>
      </p:pic>
    </p:spTree>
    <p:extLst>
      <p:ext uri="{BB962C8B-B14F-4D97-AF65-F5344CB8AC3E}">
        <p14:creationId xmlns:p14="http://schemas.microsoft.com/office/powerpoint/2010/main" val="421386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3423284384"/>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US" dirty="0">
                <a:latin typeface="Malgun Gothic" panose="020B0503020000020004" pitchFamily="34" charset="-127"/>
                <a:ea typeface="Malgun Gothic" panose="020B0503020000020004" pitchFamily="34" charset="-127"/>
              </a:rPr>
              <a:t>Police say “</a:t>
            </a:r>
            <a:r>
              <a:rPr lang="en-US" b="1" dirty="0">
                <a:solidFill>
                  <a:srgbClr val="FF0000"/>
                </a:solidFill>
                <a:latin typeface="Malgun Gothic" panose="020B0503020000020004" pitchFamily="34" charset="-127"/>
                <a:ea typeface="Malgun Gothic" panose="020B0503020000020004" pitchFamily="34" charset="-127"/>
              </a:rPr>
              <a:t>most vulnerable </a:t>
            </a:r>
            <a:r>
              <a:rPr lang="en-US" dirty="0">
                <a:latin typeface="Malgun Gothic" panose="020B0503020000020004" pitchFamily="34" charset="-127"/>
                <a:ea typeface="Malgun Gothic" panose="020B0503020000020004" pitchFamily="34" charset="-127"/>
              </a:rPr>
              <a:t>areas of crime in region”.</a:t>
            </a:r>
          </a:p>
          <a:p>
            <a:pPr>
              <a:lnSpc>
                <a:spcPct val="150000"/>
              </a:lnSpc>
              <a:spcBef>
                <a:spcPts val="1800"/>
              </a:spcBef>
            </a:pPr>
            <a:endParaRPr lang="en-US" sz="1800" dirty="0">
              <a:latin typeface="Malgun Gothic" panose="020B0503020000020004" pitchFamily="34" charset="-127"/>
              <a:ea typeface="Malgun Gothic" panose="020B0503020000020004" pitchFamily="34" charset="-127"/>
            </a:endParaRPr>
          </a:p>
          <a:p>
            <a:pPr>
              <a:lnSpc>
                <a:spcPct val="150000"/>
              </a:lnSpc>
              <a:spcBef>
                <a:spcPts val="1800"/>
              </a:spcBef>
            </a:pPr>
            <a:r>
              <a:rPr lang="en-US" b="1" dirty="0">
                <a:solidFill>
                  <a:srgbClr val="FF0000"/>
                </a:solidFill>
                <a:latin typeface="Malgun Gothic" panose="020B0503020000020004" pitchFamily="34" charset="-127"/>
                <a:ea typeface="Malgun Gothic" panose="020B0503020000020004" pitchFamily="34" charset="-127"/>
              </a:rPr>
              <a:t>3 times more likely </a:t>
            </a:r>
            <a:r>
              <a:rPr lang="en-US" dirty="0">
                <a:latin typeface="Malgun Gothic" panose="020B0503020000020004" pitchFamily="34" charset="-127"/>
                <a:ea typeface="Malgun Gothic" panose="020B0503020000020004" pitchFamily="34" charset="-127"/>
              </a:rPr>
              <a:t>to be hospitalised with an infectious disease.</a:t>
            </a:r>
          </a:p>
          <a:p>
            <a:pPr>
              <a:lnSpc>
                <a:spcPct val="150000"/>
              </a:lnSpc>
              <a:spcBef>
                <a:spcPts val="1800"/>
              </a:spcBef>
            </a:pPr>
            <a:endParaRPr lang="en-US" sz="1800" dirty="0">
              <a:latin typeface="Malgun Gothic" panose="020B0503020000020004" pitchFamily="34" charset="-127"/>
              <a:ea typeface="Malgun Gothic" panose="020B0503020000020004" pitchFamily="34" charset="-127"/>
            </a:endParaRPr>
          </a:p>
          <a:p>
            <a:pPr>
              <a:lnSpc>
                <a:spcPct val="150000"/>
              </a:lnSpc>
              <a:spcBef>
                <a:spcPts val="1800"/>
              </a:spcBef>
            </a:pPr>
            <a:r>
              <a:rPr lang="en-US" dirty="0">
                <a:latin typeface="Malgun Gothic" panose="020B0503020000020004" pitchFamily="34" charset="-127"/>
                <a:ea typeface="Malgun Gothic" panose="020B0503020000020004" pitchFamily="34" charset="-127"/>
              </a:rPr>
              <a:t>Highest levels of </a:t>
            </a:r>
            <a:r>
              <a:rPr lang="en-US" b="1" dirty="0">
                <a:solidFill>
                  <a:srgbClr val="FF0000"/>
                </a:solidFill>
                <a:latin typeface="Malgun Gothic" panose="020B0503020000020004" pitchFamily="34" charset="-127"/>
                <a:ea typeface="Malgun Gothic" panose="020B0503020000020004" pitchFamily="34" charset="-127"/>
              </a:rPr>
              <a:t>avoidable hospitalisations </a:t>
            </a:r>
            <a:r>
              <a:rPr lang="en-US" dirty="0">
                <a:latin typeface="Malgun Gothic" panose="020B0503020000020004" pitchFamily="34" charset="-127"/>
                <a:ea typeface="Malgun Gothic" panose="020B0503020000020004" pitchFamily="34" charset="-127"/>
              </a:rPr>
              <a:t>(per 1,000):</a:t>
            </a:r>
          </a:p>
          <a:p>
            <a:pPr marL="0" indent="0">
              <a:lnSpc>
                <a:spcPct val="150000"/>
              </a:lnSpc>
              <a:spcBef>
                <a:spcPts val="1800"/>
              </a:spcBef>
              <a:buNone/>
            </a:pPr>
            <a:r>
              <a:rPr lang="en-US" b="1" dirty="0">
                <a:latin typeface="Malgun Gothic" panose="020B0503020000020004" pitchFamily="34" charset="-127"/>
                <a:ea typeface="Malgun Gothic" panose="020B0503020000020004" pitchFamily="34" charset="-127"/>
              </a:rPr>
              <a:t>	</a:t>
            </a:r>
            <a:r>
              <a:rPr lang="en-US" b="1" dirty="0" err="1">
                <a:solidFill>
                  <a:srgbClr val="1E8436"/>
                </a:solidFill>
                <a:latin typeface="Malgun Gothic" panose="020B0503020000020004" pitchFamily="34" charset="-127"/>
                <a:ea typeface="Malgun Gothic" panose="020B0503020000020004" pitchFamily="34" charset="-127"/>
              </a:rPr>
              <a:t>Taita</a:t>
            </a:r>
            <a:r>
              <a:rPr lang="en-US" b="1" dirty="0">
                <a:solidFill>
                  <a:srgbClr val="1E8436"/>
                </a:solidFill>
                <a:latin typeface="Malgun Gothic" panose="020B0503020000020004" pitchFamily="34" charset="-127"/>
                <a:ea typeface="Malgun Gothic" panose="020B0503020000020004" pitchFamily="34" charset="-127"/>
              </a:rPr>
              <a:t> 37		</a:t>
            </a:r>
            <a:r>
              <a:rPr lang="en-US" b="1" dirty="0" err="1">
                <a:solidFill>
                  <a:srgbClr val="1E8436"/>
                </a:solidFill>
                <a:latin typeface="Malgun Gothic" panose="020B0503020000020004" pitchFamily="34" charset="-127"/>
                <a:ea typeface="Malgun Gothic" panose="020B0503020000020004" pitchFamily="34" charset="-127"/>
              </a:rPr>
              <a:t>Naenae</a:t>
            </a:r>
            <a:r>
              <a:rPr lang="en-US" b="1" dirty="0">
                <a:solidFill>
                  <a:srgbClr val="1E8436"/>
                </a:solidFill>
                <a:latin typeface="Malgun Gothic" panose="020B0503020000020004" pitchFamily="34" charset="-127"/>
                <a:ea typeface="Malgun Gothic" panose="020B0503020000020004" pitchFamily="34" charset="-127"/>
              </a:rPr>
              <a:t> 33		DHB average 18</a:t>
            </a:r>
            <a:endParaRPr lang="en-NZ" b="1" dirty="0">
              <a:solidFill>
                <a:srgbClr val="1E8436"/>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846182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826791728"/>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8" name="Picture 4" descr="Search, To Find, Long Term Goal, Target, Glas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735003" y="116114"/>
            <a:ext cx="2695802" cy="2695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Walter Nash Centre\External 151015 Mark Tantrum\External1.JPG">
            <a:extLst>
              <a:ext uri="{FF2B5EF4-FFF2-40B4-BE49-F238E27FC236}">
                <a16:creationId xmlns:a16="http://schemas.microsoft.com/office/drawing/2014/main" id="{81A97D0F-F508-4613-9B2A-4222A5FD2BD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7184" y="1743248"/>
            <a:ext cx="3583817" cy="2633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Walter Nash Centre\Official opening 161015 MT\MT_2015_10_16_0122.jpg">
            <a:extLst>
              <a:ext uri="{FF2B5EF4-FFF2-40B4-BE49-F238E27FC236}">
                <a16:creationId xmlns:a16="http://schemas.microsoft.com/office/drawing/2014/main" id="{74571C61-A7A1-42C2-9FE8-286E3E0D57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5667" r="5667"/>
          <a:stretch>
            <a:fillRect/>
          </a:stretch>
        </p:blipFill>
        <p:spPr bwMode="auto">
          <a:xfrm>
            <a:off x="5276314" y="3659010"/>
            <a:ext cx="3780148" cy="24567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Walter Nash Centre\Official opening 161015 MT\MT_2015_10_16_0486.jpg">
            <a:extLst>
              <a:ext uri="{FF2B5EF4-FFF2-40B4-BE49-F238E27FC236}">
                <a16:creationId xmlns:a16="http://schemas.microsoft.com/office/drawing/2014/main" id="{D7C5C6DC-271D-42C8-A7BF-E985E659B92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06630" y="4071095"/>
            <a:ext cx="3788742" cy="2621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Walter Nash Centre\Official opening 161015 MT\MT_2015_10_16_0711.jpg">
            <a:extLst>
              <a:ext uri="{FF2B5EF4-FFF2-40B4-BE49-F238E27FC236}">
                <a16:creationId xmlns:a16="http://schemas.microsoft.com/office/drawing/2014/main" id="{16CDE048-DF1A-4F80-B2EA-DD6C44158AB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46393" y="1743248"/>
            <a:ext cx="4132082" cy="245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21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Minister of Health David Clark in a wide ranging discussion on youth suicide:</a:t>
            </a:r>
          </a:p>
          <a:p>
            <a:pPr marL="0" indent="0">
              <a:lnSpc>
                <a:spcPct val="150000"/>
              </a:lnSpc>
              <a:buNone/>
            </a:pPr>
            <a:r>
              <a:rPr lang="en-US" dirty="0">
                <a:latin typeface="Malgun Gothic" panose="020B0503020000020004" pitchFamily="34" charset="-127"/>
                <a:ea typeface="Malgun Gothic" panose="020B0503020000020004" pitchFamily="34" charset="-127"/>
              </a:rPr>
              <a:t>“</a:t>
            </a:r>
            <a:r>
              <a:rPr lang="en-US" dirty="0">
                <a:solidFill>
                  <a:srgbClr val="F15A45"/>
                </a:solidFill>
                <a:latin typeface="Malgun Gothic" panose="020B0503020000020004" pitchFamily="34" charset="-127"/>
                <a:ea typeface="Malgun Gothic" panose="020B0503020000020004" pitchFamily="34" charset="-127"/>
              </a:rPr>
              <a:t>Part of it at some level has to do with the kind of society we have become. We are a more </a:t>
            </a:r>
            <a:r>
              <a:rPr lang="en-US" dirty="0" err="1">
                <a:solidFill>
                  <a:srgbClr val="F15A45"/>
                </a:solidFill>
                <a:latin typeface="Malgun Gothic" panose="020B0503020000020004" pitchFamily="34" charset="-127"/>
                <a:ea typeface="Malgun Gothic" panose="020B0503020000020004" pitchFamily="34" charset="-127"/>
              </a:rPr>
              <a:t>atomised</a:t>
            </a:r>
            <a:r>
              <a:rPr lang="en-US" dirty="0">
                <a:solidFill>
                  <a:srgbClr val="F15A45"/>
                </a:solidFill>
                <a:latin typeface="Malgun Gothic" panose="020B0503020000020004" pitchFamily="34" charset="-127"/>
                <a:ea typeface="Malgun Gothic" panose="020B0503020000020004" pitchFamily="34" charset="-127"/>
              </a:rPr>
              <a:t> society. People are not as engaged, in many cases, with their communities, partly driven by a lack of financial resources. They are working long hours, in jobs where they are isolated.</a:t>
            </a:r>
            <a:r>
              <a:rPr lang="en-US" dirty="0">
                <a:latin typeface="Malgun Gothic" panose="020B0503020000020004" pitchFamily="34" charset="-127"/>
                <a:ea typeface="Malgun Gothic" panose="020B0503020000020004" pitchFamily="34" charset="-127"/>
              </a:rPr>
              <a:t>”</a:t>
            </a:r>
          </a:p>
          <a:p>
            <a:pPr>
              <a:lnSpc>
                <a:spcPct val="150000"/>
              </a:lnSpc>
            </a:pPr>
            <a:endParaRPr lang="en-US"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79288161"/>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3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Central government regime change – from “stick to core services”, to build resilient communities.</a:t>
            </a:r>
          </a:p>
          <a:p>
            <a:pPr>
              <a:lnSpc>
                <a:spcPct val="150000"/>
              </a:lnSpc>
            </a:pPr>
            <a:endParaRPr lang="en-US"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Strategic Risk and Resilience Panel states there was a need for "a more forward looking approach in particular focused on community cohesion."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765928083"/>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9433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38150" y="1782762"/>
            <a:ext cx="11125200" cy="4351338"/>
          </a:xfrm>
        </p:spPr>
        <p:txBody>
          <a:bodyPr>
            <a:noAutofit/>
          </a:bodyPr>
          <a:lstStyle/>
          <a:p>
            <a:pPr marL="0" indent="0">
              <a:lnSpc>
                <a:spcPct val="150000"/>
              </a:lnSpc>
              <a:spcBef>
                <a:spcPts val="1800"/>
              </a:spcBef>
              <a:buNone/>
            </a:pPr>
            <a:r>
              <a:rPr lang="en-US" dirty="0">
                <a:latin typeface="Malgun Gothic" panose="020B0503020000020004" pitchFamily="34" charset="-127"/>
                <a:ea typeface="Malgun Gothic" panose="020B0503020000020004" pitchFamily="34" charset="-127"/>
              </a:rPr>
              <a:t>Let’s make it a stark choice between:</a:t>
            </a:r>
          </a:p>
          <a:p>
            <a:pPr>
              <a:lnSpc>
                <a:spcPct val="150000"/>
              </a:lnSpc>
              <a:spcBef>
                <a:spcPts val="1800"/>
              </a:spcBef>
            </a:pPr>
            <a:r>
              <a:rPr lang="en-US" b="1" dirty="0">
                <a:solidFill>
                  <a:srgbClr val="1E8436"/>
                </a:solidFill>
                <a:latin typeface="Malgun Gothic" panose="020B0503020000020004" pitchFamily="34" charset="-127"/>
                <a:ea typeface="Malgun Gothic" panose="020B0503020000020004" pitchFamily="34" charset="-127"/>
              </a:rPr>
              <a:t>The compliance Council </a:t>
            </a:r>
            <a:r>
              <a:rPr lang="en-US" dirty="0">
                <a:latin typeface="Malgun Gothic" panose="020B0503020000020004" pitchFamily="34" charset="-127"/>
                <a:ea typeface="Malgun Gothic" panose="020B0503020000020004" pitchFamily="34" charset="-127"/>
              </a:rPr>
              <a:t>completing and consulting on the various planning and accountability documents required by legislation on a ‘business as usual’ basis.</a:t>
            </a:r>
          </a:p>
          <a:p>
            <a:pPr>
              <a:lnSpc>
                <a:spcPct val="150000"/>
              </a:lnSpc>
              <a:spcBef>
                <a:spcPts val="1800"/>
              </a:spcBef>
            </a:pPr>
            <a:r>
              <a:rPr lang="en-US" b="1" dirty="0">
                <a:solidFill>
                  <a:srgbClr val="1E8436"/>
                </a:solidFill>
                <a:latin typeface="Malgun Gothic" panose="020B0503020000020004" pitchFamily="34" charset="-127"/>
                <a:ea typeface="Malgun Gothic" panose="020B0503020000020004" pitchFamily="34" charset="-127"/>
              </a:rPr>
              <a:t>The ‘well-being’ Council</a:t>
            </a:r>
            <a:r>
              <a:rPr lang="en-US" dirty="0">
                <a:latin typeface="Malgun Gothic" panose="020B0503020000020004" pitchFamily="34" charset="-127"/>
                <a:ea typeface="Malgun Gothic" panose="020B0503020000020004" pitchFamily="34" charset="-127"/>
              </a:rPr>
              <a:t>, working with its communities with a mutual objective of ensuring everyone has the best    opportunity to satisfy their physical and psychological needs.</a:t>
            </a:r>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330306273"/>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716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60043869"/>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66058" y="1810381"/>
            <a:ext cx="11059885" cy="4801314"/>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Aware of the inherent limits on central government capability.</a:t>
            </a:r>
          </a:p>
          <a:p>
            <a:pPr marL="457200" indent="-457200">
              <a:lnSpc>
                <a:spcPct val="150000"/>
              </a:lnSpc>
              <a:buFont typeface="Arial" panose="020B0604020202020204" pitchFamily="34" charset="0"/>
              <a:buChar char="•"/>
            </a:pPr>
            <a:endParaRPr lang="en-US" dirty="0">
              <a:latin typeface="Malgun Gothic" panose="020B0503020000020004" pitchFamily="34" charset="-127"/>
              <a:ea typeface="Malgun Gothic" panose="020B0503020000020004" pitchFamily="34" charset="-127"/>
            </a:endParaRP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Understands the potential of local leadership and the importance of working in partnership.</a:t>
            </a:r>
          </a:p>
          <a:p>
            <a:pPr marL="457200" indent="-457200">
              <a:lnSpc>
                <a:spcPct val="150000"/>
              </a:lnSpc>
              <a:buFont typeface="Arial" panose="020B0604020202020204" pitchFamily="34" charset="0"/>
              <a:buChar char="•"/>
            </a:pPr>
            <a:endParaRPr lang="en-US" dirty="0">
              <a:latin typeface="Malgun Gothic" panose="020B0503020000020004" pitchFamily="34" charset="-127"/>
              <a:ea typeface="Malgun Gothic" panose="020B0503020000020004" pitchFamily="34" charset="-127"/>
            </a:endParaRP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Has a long term strategic focus informed by a deep interest in the ways in which different megatrends could impact on its communities.</a:t>
            </a:r>
          </a:p>
        </p:txBody>
      </p:sp>
      <p:pic>
        <p:nvPicPr>
          <p:cNvPr id="1028" name="Picture 4" descr="Search, To Find, Long Term Goal, Target, Glas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107335" y="-18419"/>
            <a:ext cx="2323469" cy="232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5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US" dirty="0">
                <a:latin typeface="Malgun Gothic" panose="020B0503020000020004" pitchFamily="34" charset="-127"/>
                <a:ea typeface="Malgun Gothic" panose="020B0503020000020004" pitchFamily="34" charset="-127"/>
              </a:rPr>
              <a:t>It’s a huge shift – this is 2018, not 2002 and governance is understood very differently.</a:t>
            </a:r>
          </a:p>
          <a:p>
            <a:pPr>
              <a:lnSpc>
                <a:spcPct val="150000"/>
              </a:lnSpc>
              <a:spcBef>
                <a:spcPts val="1800"/>
              </a:spcBef>
            </a:pPr>
            <a:r>
              <a:rPr lang="en-US" dirty="0">
                <a:latin typeface="Malgun Gothic" panose="020B0503020000020004" pitchFamily="34" charset="-127"/>
                <a:ea typeface="Malgun Gothic" panose="020B0503020000020004" pitchFamily="34" charset="-127"/>
              </a:rPr>
              <a:t>And it’s a two-way street! </a:t>
            </a:r>
          </a:p>
          <a:p>
            <a:pPr>
              <a:lnSpc>
                <a:spcPct val="150000"/>
              </a:lnSpc>
              <a:spcBef>
                <a:spcPts val="1800"/>
              </a:spcBef>
            </a:pPr>
            <a:r>
              <a:rPr lang="en-US" dirty="0">
                <a:latin typeface="Malgun Gothic" panose="020B0503020000020004" pitchFamily="34" charset="-127"/>
                <a:ea typeface="Malgun Gothic" panose="020B0503020000020004" pitchFamily="34" charset="-127"/>
              </a:rPr>
              <a:t>Resolving the drinking water crisis.</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4230805597"/>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883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851196766"/>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66058" y="1810381"/>
            <a:ext cx="11059885" cy="4616648"/>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Makes creative use of the various powers available to it in    the interests of the different communities serves.</a:t>
            </a:r>
          </a:p>
          <a:p>
            <a:pPr marL="457200" indent="-457200">
              <a:lnSpc>
                <a:spcPct val="150000"/>
              </a:lnSpc>
              <a:buFont typeface="Arial" panose="020B0604020202020204" pitchFamily="34" charset="0"/>
              <a:buChar char="•"/>
            </a:pPr>
            <a:endParaRPr lang="en-US" sz="2800" dirty="0">
              <a:latin typeface="Malgun Gothic" panose="020B0503020000020004" pitchFamily="34" charset="-127"/>
              <a:ea typeface="Malgun Gothic" panose="020B0503020000020004" pitchFamily="34" charset="-127"/>
            </a:endParaRP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Puts its continuous improvement focus on developing the strategic capability of the people who work with it, and the people and entities with which it partners in its local communities.</a:t>
            </a:r>
          </a:p>
        </p:txBody>
      </p:sp>
      <p:pic>
        <p:nvPicPr>
          <p:cNvPr id="1028" name="Picture 4" descr="Search, To Find, Long Term Goal, Target, Glas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735003" y="116114"/>
            <a:ext cx="2695802" cy="269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46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Strategic planning should be a core function for New Zealand councils focused on based on enabling and facilitating the well-being of their communities.</a:t>
            </a:r>
          </a:p>
          <a:p>
            <a:pPr>
              <a:lnSpc>
                <a:spcPct val="150000"/>
              </a:lnSpc>
            </a:pPr>
            <a:endParaRPr lang="en-US"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New Zealand councils have as much opportunity to be strategic in the way they function as any of their counterparts internationally.</a:t>
            </a:r>
          </a:p>
          <a:p>
            <a:pPr>
              <a:lnSpc>
                <a:spcPct val="150000"/>
              </a:lnSpc>
            </a:pPr>
            <a:endParaRPr lang="en-US"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166939965"/>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572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a:lnSpc>
                <a:spcPct val="150000"/>
              </a:lnSpc>
            </a:pPr>
            <a:r>
              <a:rPr lang="en-US" dirty="0">
                <a:latin typeface="Malgun Gothic" panose="020B0503020000020004" pitchFamily="34" charset="-127"/>
                <a:ea typeface="Malgun Gothic" panose="020B0503020000020004" pitchFamily="34" charset="-127"/>
              </a:rPr>
              <a:t>Operating strategically will require major changes in organisational culture and practice.</a:t>
            </a:r>
          </a:p>
          <a:p>
            <a:pPr>
              <a:lnSpc>
                <a:spcPct val="150000"/>
              </a:lnSpc>
            </a:pPr>
            <a:endParaRPr lang="en-US" dirty="0">
              <a:latin typeface="Malgun Gothic" panose="020B0503020000020004" pitchFamily="34" charset="-127"/>
              <a:ea typeface="Malgun Gothic" panose="020B0503020000020004" pitchFamily="34" charset="-127"/>
            </a:endParaRPr>
          </a:p>
          <a:p>
            <a:pPr>
              <a:lnSpc>
                <a:spcPct val="150000"/>
              </a:lnSpc>
            </a:pPr>
            <a:r>
              <a:rPr lang="en-US" dirty="0">
                <a:latin typeface="Malgun Gothic" panose="020B0503020000020004" pitchFamily="34" charset="-127"/>
                <a:ea typeface="Malgun Gothic" panose="020B0503020000020004" pitchFamily="34" charset="-127"/>
              </a:rPr>
              <a:t>The new government’s policy settings will at least provide an incentive for change.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777712540"/>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6000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02347799"/>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p:cNvPicPr>
            <a:picLocks noGrp="1" noChangeAspect="1"/>
          </p:cNvPicPr>
          <p:nvPr>
            <p:ph idx="1"/>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6494" y="2599048"/>
            <a:ext cx="4359012" cy="1659904"/>
          </a:xfrm>
          <a:prstGeom prst="rect">
            <a:avLst/>
          </a:prstGeom>
        </p:spPr>
      </p:pic>
    </p:spTree>
    <p:extLst>
      <p:ext uri="{BB962C8B-B14F-4D97-AF65-F5344CB8AC3E}">
        <p14:creationId xmlns:p14="http://schemas.microsoft.com/office/powerpoint/2010/main" val="31366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261237659"/>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66058" y="1810381"/>
            <a:ext cx="11059885" cy="2677656"/>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Describes a preferred future state.</a:t>
            </a: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Outlines the proposed means for getting there.</a:t>
            </a: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Proposes milestones for measuring progress.</a:t>
            </a: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Is aspirational but grounded.</a:t>
            </a:r>
          </a:p>
        </p:txBody>
      </p:sp>
      <p:pic>
        <p:nvPicPr>
          <p:cNvPr id="1028" name="Picture 4" descr="Search, To Find, Long Term Goal, Target, Glas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735003" y="116114"/>
            <a:ext cx="2695802" cy="269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5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49943" y="1724025"/>
            <a:ext cx="11088914" cy="955675"/>
          </a:xfrm>
        </p:spPr>
        <p:txBody>
          <a:bodyPr>
            <a:noAutofit/>
          </a:bodyPr>
          <a:lstStyle/>
          <a:p>
            <a:pPr marL="0" indent="0">
              <a:lnSpc>
                <a:spcPct val="150000"/>
              </a:lnSpc>
              <a:buNone/>
            </a:pPr>
            <a:r>
              <a:rPr lang="en-US" dirty="0">
                <a:latin typeface="Malgun Gothic" panose="020B0503020000020004" pitchFamily="34" charset="-127"/>
                <a:ea typeface="Malgun Gothic" panose="020B0503020000020004" pitchFamily="34" charset="-127"/>
              </a:rPr>
              <a:t>The local government dilemma; is strategic planning for:</a:t>
            </a:r>
          </a:p>
          <a:p>
            <a:pPr>
              <a:lnSpc>
                <a:spcPct val="150000"/>
              </a:lnSpc>
            </a:pPr>
            <a:r>
              <a:rPr lang="en-US" dirty="0">
                <a:latin typeface="Malgun Gothic" panose="020B0503020000020004" pitchFamily="34" charset="-127"/>
                <a:ea typeface="Malgun Gothic" panose="020B0503020000020004" pitchFamily="34" charset="-127"/>
              </a:rPr>
              <a:t>The Council as an entity?</a:t>
            </a:r>
          </a:p>
          <a:p>
            <a:pPr>
              <a:lnSpc>
                <a:spcPct val="150000"/>
              </a:lnSpc>
            </a:pPr>
            <a:r>
              <a:rPr lang="en-US" dirty="0">
                <a:latin typeface="Malgun Gothic" panose="020B0503020000020004" pitchFamily="34" charset="-127"/>
                <a:ea typeface="Malgun Gothic" panose="020B0503020000020004" pitchFamily="34" charset="-127"/>
              </a:rPr>
              <a:t>The communities which the Council serves?</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927759284"/>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48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3571" y="1623104"/>
            <a:ext cx="11238345" cy="4351338"/>
          </a:xfrm>
        </p:spPr>
        <p:txBody>
          <a:bodyPr>
            <a:noAutofit/>
          </a:bodyPr>
          <a:lstStyle/>
          <a:p>
            <a:pPr>
              <a:lnSpc>
                <a:spcPct val="150000"/>
              </a:lnSpc>
            </a:pPr>
            <a:r>
              <a:rPr lang="en-NZ" dirty="0">
                <a:latin typeface="Malgun Gothic" panose="020B0503020000020004" pitchFamily="34" charset="-127"/>
                <a:ea typeface="Malgun Gothic" panose="020B0503020000020004" pitchFamily="34" charset="-127"/>
              </a:rPr>
              <a:t>A prescriptive compliance based framework.</a:t>
            </a:r>
          </a:p>
          <a:p>
            <a:pPr>
              <a:lnSpc>
                <a:spcPct val="150000"/>
              </a:lnSpc>
            </a:pPr>
            <a:r>
              <a:rPr lang="en-US" dirty="0">
                <a:latin typeface="Malgun Gothic" panose="020B0503020000020004" pitchFamily="34" charset="-127"/>
                <a:ea typeface="Malgun Gothic" panose="020B0503020000020004" pitchFamily="34" charset="-127"/>
              </a:rPr>
              <a:t>Planning, including the Long Term Plan, sets a business planning compliance framework NOT a strategic planning framework.</a:t>
            </a:r>
          </a:p>
          <a:p>
            <a:pPr>
              <a:lnSpc>
                <a:spcPct val="150000"/>
              </a:lnSpc>
            </a:pPr>
            <a:r>
              <a:rPr lang="en-US" dirty="0">
                <a:latin typeface="Malgun Gothic" panose="020B0503020000020004" pitchFamily="34" charset="-127"/>
                <a:ea typeface="Malgun Gothic" panose="020B0503020000020004" pitchFamily="34" charset="-127"/>
              </a:rPr>
              <a:t>A focus on incrementalism.</a:t>
            </a:r>
          </a:p>
          <a:p>
            <a:pPr>
              <a:lnSpc>
                <a:spcPct val="150000"/>
              </a:lnSpc>
            </a:pPr>
            <a:r>
              <a:rPr lang="en-US" dirty="0">
                <a:latin typeface="Malgun Gothic" panose="020B0503020000020004" pitchFamily="34" charset="-127"/>
                <a:ea typeface="Malgun Gothic" panose="020B0503020000020004" pitchFamily="34" charset="-127"/>
              </a:rPr>
              <a:t>A bias towards a ‘tick the box’ approach – see    the Waikato Mayoral Forum’s S&amp;E Policy template.</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1073551068"/>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621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US" dirty="0">
                <a:latin typeface="Malgun Gothic" panose="020B0503020000020004" pitchFamily="34" charset="-127"/>
                <a:ea typeface="Malgun Gothic" panose="020B0503020000020004" pitchFamily="34" charset="-127"/>
              </a:rPr>
              <a:t>Strategic planning as a strategic undertaking.</a:t>
            </a:r>
            <a:endParaRPr lang="en-NZ" dirty="0">
              <a:latin typeface="Malgun Gothic" panose="020B0503020000020004" pitchFamily="34" charset="-127"/>
              <a:ea typeface="Malgun Gothic" panose="020B0503020000020004" pitchFamily="34" charset="-127"/>
            </a:endParaRPr>
          </a:p>
          <a:p>
            <a:pPr>
              <a:lnSpc>
                <a:spcPct val="150000"/>
              </a:lnSpc>
              <a:spcBef>
                <a:spcPts val="1800"/>
              </a:spcBef>
            </a:pPr>
            <a:r>
              <a:rPr lang="en-NZ" dirty="0">
                <a:latin typeface="Malgun Gothic" panose="020B0503020000020004" pitchFamily="34" charset="-127"/>
                <a:ea typeface="Malgun Gothic" panose="020B0503020000020004" pitchFamily="34" charset="-127"/>
              </a:rPr>
              <a:t>Strong emphasis on environmental scanning – what trends will impact over the next 10-15 years or more? Who will they impact?</a:t>
            </a:r>
          </a:p>
          <a:p>
            <a:pPr>
              <a:lnSpc>
                <a:spcPct val="150000"/>
              </a:lnSpc>
              <a:spcBef>
                <a:spcPts val="1800"/>
              </a:spcBef>
            </a:pPr>
            <a:r>
              <a:rPr lang="en-US" dirty="0">
                <a:latin typeface="Malgun Gothic" panose="020B0503020000020004" pitchFamily="34" charset="-127"/>
                <a:ea typeface="Malgun Gothic" panose="020B0503020000020004" pitchFamily="34" charset="-127"/>
              </a:rPr>
              <a:t>Involvement with stakeholders, those who can help shape or deliver outcomes over the strategic plan period, those who will be impacted.</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222719702"/>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509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3EF2F-DE5F-4CFC-8E37-DD855042BF36}"/>
              </a:ext>
            </a:extLst>
          </p:cNvPr>
          <p:cNvSpPr>
            <a:spLocks noGrp="1"/>
          </p:cNvSpPr>
          <p:nvPr>
            <p:ph idx="1"/>
          </p:nvPr>
        </p:nvSpPr>
        <p:spPr>
          <a:xfrm>
            <a:off x="457200" y="1927225"/>
            <a:ext cx="11125200" cy="4351338"/>
          </a:xfrm>
        </p:spPr>
        <p:txBody>
          <a:bodyPr>
            <a:noAutofit/>
          </a:bodyPr>
          <a:lstStyle/>
          <a:p>
            <a:pPr>
              <a:lnSpc>
                <a:spcPct val="150000"/>
              </a:lnSpc>
              <a:spcBef>
                <a:spcPts val="1800"/>
              </a:spcBef>
            </a:pPr>
            <a:r>
              <a:rPr lang="en-US" dirty="0">
                <a:latin typeface="Malgun Gothic" panose="020B0503020000020004" pitchFamily="34" charset="-127"/>
                <a:ea typeface="Malgun Gothic" panose="020B0503020000020004" pitchFamily="34" charset="-127"/>
              </a:rPr>
              <a:t>It means knowing and understanding your communities, and reflecting their priorities.</a:t>
            </a:r>
          </a:p>
          <a:p>
            <a:pPr>
              <a:lnSpc>
                <a:spcPct val="150000"/>
              </a:lnSpc>
              <a:spcBef>
                <a:spcPts val="1800"/>
              </a:spcBef>
            </a:pPr>
            <a:r>
              <a:rPr lang="en-US" dirty="0">
                <a:latin typeface="Malgun Gothic" panose="020B0503020000020004" pitchFamily="34" charset="-127"/>
                <a:ea typeface="Malgun Gothic" panose="020B0503020000020004" pitchFamily="34" charset="-127"/>
              </a:rPr>
              <a:t>It means working collaboratively with others whose actions will influence community well-being.</a:t>
            </a:r>
            <a:endParaRPr lang="en-NZ" dirty="0">
              <a:latin typeface="Malgun Gothic" panose="020B0503020000020004" pitchFamily="34" charset="-127"/>
              <a:ea typeface="Malgun Gothic" panose="020B0503020000020004" pitchFamily="34" charset="-127"/>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323589194"/>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31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2479" r="13421" b="36991"/>
          <a:stretch/>
        </p:blipFill>
        <p:spPr>
          <a:xfrm>
            <a:off x="10827279" y="5575300"/>
            <a:ext cx="1123421" cy="1117600"/>
          </a:xfrm>
          <a:prstGeom prst="rect">
            <a:avLst/>
          </a:prstGeom>
        </p:spPr>
      </p:pic>
      <p:graphicFrame>
        <p:nvGraphicFramePr>
          <p:cNvPr id="6" name="Diagram 5"/>
          <p:cNvGraphicFramePr/>
          <p:nvPr>
            <p:extLst>
              <p:ext uri="{D42A27DB-BD31-4B8C-83A1-F6EECF244321}">
                <p14:modId xmlns:p14="http://schemas.microsoft.com/office/powerpoint/2010/main" val="853120408"/>
              </p:ext>
            </p:extLst>
          </p:nvPr>
        </p:nvGraphicFramePr>
        <p:xfrm>
          <a:off x="431800" y="287867"/>
          <a:ext cx="11099800" cy="126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66058" y="1810381"/>
            <a:ext cx="11059885" cy="4939814"/>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The key imperative: don’t start from where you are;           start from where you aspire to be.</a:t>
            </a:r>
          </a:p>
          <a:p>
            <a:pPr marL="457200" indent="-457200">
              <a:lnSpc>
                <a:spcPct val="150000"/>
              </a:lnSpc>
              <a:buFont typeface="Arial" panose="020B0604020202020204" pitchFamily="34" charset="0"/>
              <a:buChar char="•"/>
            </a:pPr>
            <a:endParaRPr lang="en-US" dirty="0">
              <a:latin typeface="Malgun Gothic" panose="020B0503020000020004" pitchFamily="34" charset="-127"/>
              <a:ea typeface="Malgun Gothic" panose="020B0503020000020004" pitchFamily="34" charset="-127"/>
            </a:endParaRP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Reflect the aspirations of stakeholders, not the constraints you think will stand in the way.</a:t>
            </a:r>
          </a:p>
          <a:p>
            <a:pPr marL="457200" indent="-457200">
              <a:lnSpc>
                <a:spcPct val="150000"/>
              </a:lnSpc>
              <a:buFont typeface="Arial" panose="020B0604020202020204" pitchFamily="34" charset="0"/>
              <a:buChar char="•"/>
            </a:pPr>
            <a:endParaRPr lang="en-US" dirty="0">
              <a:latin typeface="Malgun Gothic" panose="020B0503020000020004" pitchFamily="34" charset="-127"/>
              <a:ea typeface="Malgun Gothic" panose="020B0503020000020004" pitchFamily="34" charset="-127"/>
            </a:endParaRPr>
          </a:p>
          <a:p>
            <a:pPr marL="457200" indent="-457200">
              <a:lnSpc>
                <a:spcPct val="150000"/>
              </a:lnSpc>
              <a:buFont typeface="Arial" panose="020B0604020202020204" pitchFamily="34" charset="0"/>
              <a:buChar char="•"/>
            </a:pPr>
            <a:r>
              <a:rPr lang="en-US" sz="2800" dirty="0">
                <a:latin typeface="Malgun Gothic" panose="020B0503020000020004" pitchFamily="34" charset="-127"/>
                <a:ea typeface="Malgun Gothic" panose="020B0503020000020004" pitchFamily="34" charset="-127"/>
              </a:rPr>
              <a:t>Attributed to Henry Ford: “</a:t>
            </a:r>
            <a:r>
              <a:rPr lang="en-US" sz="2800" dirty="0">
                <a:solidFill>
                  <a:srgbClr val="F15A45"/>
                </a:solidFill>
                <a:latin typeface="Malgun Gothic" panose="020B0503020000020004" pitchFamily="34" charset="-127"/>
                <a:ea typeface="Malgun Gothic" panose="020B0503020000020004" pitchFamily="34" charset="-127"/>
              </a:rPr>
              <a:t>If you think you can’t you’re right and if you think you can you’re right</a:t>
            </a:r>
            <a:r>
              <a:rPr lang="en-US" sz="2800" dirty="0">
                <a:latin typeface="Malgun Gothic" panose="020B0503020000020004" pitchFamily="34" charset="-127"/>
                <a:ea typeface="Malgun Gothic" panose="020B0503020000020004" pitchFamily="34" charset="-127"/>
              </a:rPr>
              <a:t>”.</a:t>
            </a:r>
          </a:p>
        </p:txBody>
      </p:sp>
      <p:pic>
        <p:nvPicPr>
          <p:cNvPr id="1028" name="Picture 4" descr="Search, To Find, Long Term Goal, Target, Glas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934347" y="116114"/>
            <a:ext cx="2496457" cy="249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21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5481</TotalTime>
  <Words>1627</Words>
  <Application>Microsoft Office PowerPoint</Application>
  <PresentationFormat>Widescreen</PresentationFormat>
  <Paragraphs>175</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Malgun Gothic</vt:lpstr>
      <vt:lpstr>Arial</vt:lpstr>
      <vt:lpstr>Calibri</vt:lpstr>
      <vt:lpstr>Calibri Light</vt:lpstr>
      <vt:lpstr>Lucida Sans Unicode</vt:lpstr>
      <vt:lpstr>Mangal</vt:lpstr>
      <vt:lpstr>Montserrat</vt:lpstr>
      <vt:lpstr>Office Theme</vt:lpstr>
      <vt:lpstr>Strategic Planning:   Let’s try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Peter McKinlay</cp:lastModifiedBy>
  <cp:revision>100</cp:revision>
  <dcterms:created xsi:type="dcterms:W3CDTF">2017-09-14T03:01:52Z</dcterms:created>
  <dcterms:modified xsi:type="dcterms:W3CDTF">2018-03-08T19:06:10Z</dcterms:modified>
</cp:coreProperties>
</file>